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C3D3"/>
    <a:srgbClr val="00C8C8"/>
    <a:srgbClr val="0032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136" d="100"/>
          <a:sy n="136" d="100"/>
        </p:scale>
        <p:origin x="192" y="7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5207" y="4789900"/>
            <a:ext cx="9144000" cy="1167542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rgbClr val="0032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5207" y="5957442"/>
            <a:ext cx="9144000" cy="80967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47C3D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C2BD1-A101-436C-8082-AEE2AC255A32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AFC41-4849-4E30-B57E-5BA0202F0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223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05B0C-4849-4999-991A-84B15EFA3F17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EE1FD-8770-47E6-B54E-B98929320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842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47C3D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05B0C-4849-4999-991A-84B15EFA3F17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EE1FD-8770-47E6-B54E-B98929320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313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47C3D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05B0C-4849-4999-991A-84B15EFA3F17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EE1FD-8770-47E6-B54E-B98929320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8682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2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05B0C-4849-4999-991A-84B15EFA3F17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EE1FD-8770-47E6-B54E-B98929320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6562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05B0C-4849-4999-991A-84B15EFA3F17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EE1FD-8770-47E6-B54E-B98929320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444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964363"/>
            <a:ext cx="10515600" cy="1325563"/>
          </a:xfrm>
        </p:spPr>
        <p:txBody>
          <a:bodyPr/>
          <a:lstStyle>
            <a:lvl1pPr>
              <a:defRPr b="0">
                <a:solidFill>
                  <a:srgbClr val="47C3D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C2BD1-A101-436C-8082-AEE2AC255A32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AFC41-4849-4E30-B57E-5BA0202F0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584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C2BD1-A101-436C-8082-AEE2AC255A32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AFC41-4849-4E30-B57E-5BA0202F0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401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05B0C-4849-4999-991A-84B15EFA3F17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EE1FD-8770-47E6-B54E-B98929320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625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2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05B0C-4849-4999-991A-84B15EFA3F17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EE1FD-8770-47E6-B54E-B98929320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779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0032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05B0C-4849-4999-991A-84B15EFA3F17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EE1FD-8770-47E6-B54E-B98929320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486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2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05B0C-4849-4999-991A-84B15EFA3F17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EE1FD-8770-47E6-B54E-B98929320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081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0032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47C3D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47C3D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05B0C-4849-4999-991A-84B15EFA3F17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EE1FD-8770-47E6-B54E-B98929320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276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2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05B0C-4849-4999-991A-84B15EFA3F17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EE1FD-8770-47E6-B54E-B98929320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051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C2BD1-A101-436C-8082-AEE2AC255A32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AFC41-4849-4E30-B57E-5BA0202F0BC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38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25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1200327"/>
            <a:ext cx="10058400" cy="565767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05B0C-4849-4999-991A-84B15EFA3F17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EE1FD-8770-47E6-B54E-B98929320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447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2.vatican.va/content/benedict-xvi/en/encyclicals/documents/hf_ben-xvi_enc_20051225_deus-caritas-est.html" TargetMode="External"/><Relationship Id="rId2" Type="http://schemas.openxmlformats.org/officeDocument/2006/relationships/hyperlink" Target="http://www.socialjustice.catholic.org.au/social-teaching" TargetMode="External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online.cesa.catholic.edu.au/docushare/dsweb/Get/Document-26770/Religious+Leadership++Identity+Statement+v1.0.pdf" TargetMode="External"/><Relationship Id="rId4" Type="http://schemas.openxmlformats.org/officeDocument/2006/relationships/hyperlink" Target="http://www.schoolboards.cesa.catholic.edu.au/files/14965/Board_Manual_WEB2017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2374" y="5031154"/>
            <a:ext cx="9144000" cy="1157717"/>
          </a:xfrm>
        </p:spPr>
        <p:txBody>
          <a:bodyPr anchor="ctr" anchorCtr="0">
            <a:normAutofit/>
          </a:bodyPr>
          <a:lstStyle/>
          <a:p>
            <a:pPr algn="l"/>
            <a:r>
              <a:rPr lang="en-AU" sz="4800" dirty="0" smtClean="0">
                <a:solidFill>
                  <a:srgbClr val="0032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Catholic Social Teaching</a:t>
            </a:r>
            <a:endParaRPr lang="en-US" sz="4800" dirty="0">
              <a:solidFill>
                <a:srgbClr val="00325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47694" y="6257385"/>
            <a:ext cx="9144000" cy="512142"/>
          </a:xfrm>
        </p:spPr>
        <p:txBody>
          <a:bodyPr/>
          <a:lstStyle/>
          <a:p>
            <a:pPr algn="l"/>
            <a:r>
              <a:rPr lang="en-AU" dirty="0" smtClean="0">
                <a:solidFill>
                  <a:srgbClr val="47C3D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 Part 1 – Reading the Signs of the Times</a:t>
            </a:r>
            <a:endParaRPr lang="en-US" dirty="0">
              <a:solidFill>
                <a:srgbClr val="47C3D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54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AU" sz="3200" dirty="0" smtClean="0"/>
              <a:t>References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38163" indent="-269875" algn="just">
              <a:buFont typeface="+mj-lt"/>
              <a:buAutoNum type="arabicPeriod"/>
            </a:pPr>
            <a:r>
              <a:rPr lang="en-US" sz="1800" dirty="0" smtClean="0"/>
              <a:t>Australian Catholic Social Justice Council, </a:t>
            </a:r>
            <a:r>
              <a:rPr lang="en-US" sz="1800" b="1" i="1" dirty="0" smtClean="0"/>
              <a:t>Brief Introduction to Catholic Social Teaching</a:t>
            </a:r>
            <a:r>
              <a:rPr lang="en-US" sz="1800" dirty="0" smtClean="0"/>
              <a:t>, </a:t>
            </a:r>
            <a:r>
              <a:rPr lang="en-US" sz="1800" dirty="0" smtClean="0">
                <a:hlinkClick r:id="rId2"/>
              </a:rPr>
              <a:t>http://www.socialjustice.catholic.org.au/social-teaching</a:t>
            </a:r>
            <a:endParaRPr lang="en-US" sz="1800" dirty="0" smtClean="0"/>
          </a:p>
          <a:p>
            <a:pPr marL="538163" indent="-269875" algn="just">
              <a:buFont typeface="+mj-lt"/>
              <a:buAutoNum type="arabicPeriod"/>
            </a:pPr>
            <a:r>
              <a:rPr lang="en-US" sz="1800" dirty="0" smtClean="0"/>
              <a:t>O’Brien </a:t>
            </a:r>
            <a:r>
              <a:rPr lang="en-US" sz="1800" dirty="0"/>
              <a:t>and Shannon (editors</a:t>
            </a:r>
            <a:r>
              <a:rPr lang="en-US" sz="1800" b="1" i="1" dirty="0"/>
              <a:t>) Catholic Social Thought - The Documentary Heritage</a:t>
            </a:r>
            <a:r>
              <a:rPr lang="en-US" sz="1800" dirty="0"/>
              <a:t>, </a:t>
            </a:r>
            <a:r>
              <a:rPr lang="en-US" sz="1800" dirty="0" err="1"/>
              <a:t>Orbis</a:t>
            </a:r>
            <a:r>
              <a:rPr lang="en-US" sz="1800" dirty="0"/>
              <a:t> Books NY 2010</a:t>
            </a:r>
          </a:p>
          <a:p>
            <a:pPr marL="538163" indent="-269875" algn="just">
              <a:buFont typeface="+mj-lt"/>
              <a:buAutoNum type="arabicPeriod"/>
            </a:pPr>
            <a:r>
              <a:rPr lang="en-US" sz="1800" dirty="0"/>
              <a:t>Pope Benedict XVI </a:t>
            </a:r>
            <a:r>
              <a:rPr lang="en-US" sz="1800" dirty="0" smtClean="0">
                <a:hlinkClick r:id="rId3"/>
              </a:rPr>
              <a:t>Mulgrave</a:t>
            </a:r>
            <a:r>
              <a:rPr lang="en-US" sz="1800" dirty="0" smtClean="0"/>
              <a:t> [On </a:t>
            </a:r>
            <a:r>
              <a:rPr lang="en-US" sz="1800" dirty="0"/>
              <a:t>Christian Love] 2005</a:t>
            </a:r>
          </a:p>
          <a:p>
            <a:pPr marL="538163" indent="-269875" algn="just">
              <a:buFont typeface="+mj-lt"/>
              <a:buAutoNum type="arabicPeriod"/>
            </a:pPr>
            <a:r>
              <a:rPr lang="en-US" sz="1800" dirty="0" smtClean="0">
                <a:hlinkClick r:id="rId4"/>
              </a:rPr>
              <a:t>CESA </a:t>
            </a:r>
            <a:r>
              <a:rPr lang="en-US" sz="1800" b="1" i="1" dirty="0" smtClean="0">
                <a:hlinkClick r:id="rId4"/>
              </a:rPr>
              <a:t>Manual for School Board Members</a:t>
            </a:r>
            <a:r>
              <a:rPr lang="en-US" sz="1800" dirty="0" smtClean="0">
                <a:hlinkClick r:id="rId4"/>
              </a:rPr>
              <a:t>, p.6</a:t>
            </a:r>
            <a:endParaRPr lang="en-US" sz="1800" dirty="0"/>
          </a:p>
          <a:p>
            <a:pPr marL="538163" indent="-269875" algn="just">
              <a:buFont typeface="+mj-lt"/>
              <a:buAutoNum type="arabicPeriod"/>
            </a:pPr>
            <a:r>
              <a:rPr lang="en-US" sz="1800" dirty="0" smtClean="0"/>
              <a:t>See “Doing Theology” chapter in Sharkey, Paul, </a:t>
            </a:r>
            <a:r>
              <a:rPr lang="en-US" sz="1800" b="1" i="1" dirty="0" smtClean="0"/>
              <a:t>An educators Guide to Catholic Identity  </a:t>
            </a:r>
            <a:r>
              <a:rPr lang="en-US" sz="1800" dirty="0" smtClean="0"/>
              <a:t>(Vaughan Publishing, Mulgrave 2015) and </a:t>
            </a:r>
            <a:r>
              <a:rPr lang="en-US" sz="1800" dirty="0" smtClean="0">
                <a:hlinkClick r:id="rId5"/>
              </a:rPr>
              <a:t>CESA’s Religious Leadership and the Catholic Identity of Schools Statement (2015).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62134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Continuous school </a:t>
            </a:r>
            <a:r>
              <a:rPr lang="en-AU" dirty="0"/>
              <a:t>i</a:t>
            </a:r>
            <a:r>
              <a:rPr lang="en-AU" dirty="0" smtClean="0"/>
              <a:t>mprovement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9596948" cy="486951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AU" sz="1800" dirty="0" smtClean="0"/>
              <a:t>Continuous</a:t>
            </a:r>
            <a:r>
              <a:rPr lang="en-US" sz="1800" dirty="0" smtClean="0"/>
              <a:t> </a:t>
            </a:r>
            <a:r>
              <a:rPr lang="en-US" sz="1800" dirty="0"/>
              <a:t>school improvement is the process which brings into line the mission, values and vision of the school. It is a process of gathering data, reflecting on that data and developing concrete actions for improvement. 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1800" dirty="0"/>
              <a:t>CESA has developed </a:t>
            </a:r>
            <a:r>
              <a:rPr lang="en-US" sz="1800" dirty="0" smtClean="0"/>
              <a:t>the</a:t>
            </a:r>
            <a:r>
              <a:rPr lang="en-AU" sz="1800" dirty="0" smtClean="0"/>
              <a:t> </a:t>
            </a:r>
            <a:r>
              <a:rPr lang="en-GB" sz="1800" dirty="0" smtClean="0"/>
              <a:t>Continuous </a:t>
            </a:r>
            <a:r>
              <a:rPr lang="en-GB" sz="1800" dirty="0"/>
              <a:t>Improvement Framework for Catholic Schools (published 2014</a:t>
            </a:r>
            <a:r>
              <a:rPr lang="en-GB" sz="1800" dirty="0" smtClean="0"/>
              <a:t>)</a:t>
            </a:r>
            <a:r>
              <a:rPr lang="en-AU" sz="1800" dirty="0" smtClean="0"/>
              <a:t> </a:t>
            </a:r>
            <a:r>
              <a:rPr lang="en-US" sz="1800" dirty="0" smtClean="0"/>
              <a:t>to </a:t>
            </a:r>
            <a:r>
              <a:rPr lang="en-US" sz="1800" dirty="0"/>
              <a:t>assist schools with their continuous school improvement process</a:t>
            </a:r>
            <a:r>
              <a:rPr lang="en-US" sz="1800" dirty="0" smtClean="0"/>
              <a:t>.</a:t>
            </a:r>
            <a:br>
              <a:rPr lang="en-US" sz="1800" dirty="0" smtClean="0"/>
            </a:br>
            <a:endParaRPr lang="en-US" sz="18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1800" dirty="0"/>
              <a:t>It sets a number of key domains and one such domain is Catholic identity. 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1800" dirty="0"/>
              <a:t>This domain addresses the effectiveness of our Catholic school in expressing and witnessing our Catholic identity by bringing faith, life and culture together into a coherent synthesis. We do this through strong partnerships with the wider </a:t>
            </a:r>
            <a:r>
              <a:rPr lang="en-US" sz="1800" dirty="0" smtClean="0"/>
              <a:t>church </a:t>
            </a:r>
            <a:r>
              <a:rPr lang="en-US" sz="1800" dirty="0"/>
              <a:t>community, provision of </a:t>
            </a:r>
            <a:r>
              <a:rPr lang="en-US" sz="1800" dirty="0" smtClean="0"/>
              <a:t>high-quality religious </a:t>
            </a:r>
            <a:r>
              <a:rPr lang="en-US" sz="1800" dirty="0"/>
              <a:t>e</a:t>
            </a:r>
            <a:r>
              <a:rPr lang="en-US" sz="1800" dirty="0" smtClean="0"/>
              <a:t>ducation </a:t>
            </a:r>
            <a:r>
              <a:rPr lang="en-US" sz="1800" dirty="0"/>
              <a:t>and ensuring that our Catholic </a:t>
            </a:r>
            <a:r>
              <a:rPr lang="en-US" sz="1800" dirty="0" smtClean="0"/>
              <a:t>vision </a:t>
            </a:r>
            <a:r>
              <a:rPr lang="en-US" sz="1800" dirty="0"/>
              <a:t>and </a:t>
            </a:r>
            <a:r>
              <a:rPr lang="en-US" sz="1800" dirty="0" smtClean="0"/>
              <a:t>mission </a:t>
            </a:r>
            <a:r>
              <a:rPr lang="en-US" sz="1800" dirty="0"/>
              <a:t>permeates the life of the </a:t>
            </a:r>
            <a:r>
              <a:rPr lang="en-US" sz="1800" dirty="0" smtClean="0"/>
              <a:t>school.</a:t>
            </a:r>
            <a:r>
              <a:rPr lang="en-US" sz="1800" baseline="30000" dirty="0" smtClean="0"/>
              <a:t>1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4637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Catholic identity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8972959" cy="4842039"/>
          </a:xfrm>
        </p:spPr>
        <p:txBody>
          <a:bodyPr>
            <a:normAutofit/>
          </a:bodyPr>
          <a:lstStyle/>
          <a:p>
            <a:r>
              <a:rPr lang="en-AU" sz="1800" dirty="0" smtClean="0"/>
              <a:t>The </a:t>
            </a:r>
            <a:r>
              <a:rPr lang="en-US" sz="1800" dirty="0" smtClean="0"/>
              <a:t>domain </a:t>
            </a:r>
            <a:r>
              <a:rPr lang="en-US" sz="1800" dirty="0"/>
              <a:t>of Catholic identity covers </a:t>
            </a:r>
            <a:r>
              <a:rPr lang="en-US" sz="1800" dirty="0" smtClean="0"/>
              <a:t>five elements: </a:t>
            </a:r>
          </a:p>
          <a:p>
            <a:pPr lvl="1"/>
            <a:r>
              <a:rPr lang="en-US" sz="1800" dirty="0" smtClean="0"/>
              <a:t>Religious education </a:t>
            </a:r>
          </a:p>
          <a:p>
            <a:pPr lvl="1"/>
            <a:r>
              <a:rPr lang="en-US" sz="1800" dirty="0" smtClean="0"/>
              <a:t>Prayer </a:t>
            </a:r>
            <a:r>
              <a:rPr lang="en-US" sz="1800" dirty="0"/>
              <a:t>and </a:t>
            </a:r>
            <a:r>
              <a:rPr lang="en-US" sz="1800" dirty="0" smtClean="0"/>
              <a:t>liturgy </a:t>
            </a:r>
          </a:p>
          <a:p>
            <a:pPr lvl="1"/>
            <a:r>
              <a:rPr lang="en-US" sz="1800" dirty="0" smtClean="0"/>
              <a:t>Faith formation </a:t>
            </a:r>
          </a:p>
          <a:p>
            <a:pPr lvl="1"/>
            <a:r>
              <a:rPr lang="en-US" sz="1800" dirty="0" smtClean="0"/>
              <a:t>Catholic </a:t>
            </a:r>
            <a:r>
              <a:rPr lang="en-US" sz="1800" dirty="0"/>
              <a:t>s</a:t>
            </a:r>
            <a:r>
              <a:rPr lang="en-US" sz="1800" dirty="0" smtClean="0"/>
              <a:t>ocial </a:t>
            </a:r>
            <a:r>
              <a:rPr lang="en-US" sz="1800" dirty="0"/>
              <a:t>t</a:t>
            </a:r>
            <a:r>
              <a:rPr lang="en-US" sz="1800" dirty="0" smtClean="0"/>
              <a:t>eaching </a:t>
            </a:r>
          </a:p>
          <a:p>
            <a:pPr lvl="1"/>
            <a:r>
              <a:rPr lang="en-US" sz="1800" dirty="0" smtClean="0"/>
              <a:t>Theological action</a:t>
            </a:r>
            <a:endParaRPr lang="en-US" sz="1800" dirty="0"/>
          </a:p>
          <a:p>
            <a:pPr marL="457200" lvl="1" indent="0">
              <a:buNone/>
            </a:pPr>
            <a:endParaRPr lang="en-US" sz="1800" dirty="0"/>
          </a:p>
          <a:p>
            <a:r>
              <a:rPr lang="en-US" sz="1800" dirty="0"/>
              <a:t>It is beyond the scope of this resource to cover all five </a:t>
            </a:r>
            <a:r>
              <a:rPr lang="en-US" sz="1800" dirty="0" smtClean="0"/>
              <a:t>elements. Rather, </a:t>
            </a:r>
            <a:r>
              <a:rPr lang="en-US" sz="1800" dirty="0"/>
              <a:t>it draws on </a:t>
            </a:r>
            <a:r>
              <a:rPr lang="en-US" sz="1800" dirty="0" smtClean="0"/>
              <a:t>Catholic identity, </a:t>
            </a:r>
            <a:r>
              <a:rPr lang="en-US" sz="1800" dirty="0"/>
              <a:t>in particular the importance of Catholic </a:t>
            </a:r>
            <a:r>
              <a:rPr lang="en-US" sz="1800" dirty="0" smtClean="0"/>
              <a:t>social </a:t>
            </a:r>
            <a:r>
              <a:rPr lang="en-US" sz="1800" dirty="0"/>
              <a:t>t</a:t>
            </a:r>
            <a:r>
              <a:rPr lang="en-US" sz="1800" dirty="0" smtClean="0"/>
              <a:t>eaching </a:t>
            </a:r>
            <a:r>
              <a:rPr lang="en-US" sz="1800" dirty="0"/>
              <a:t>and </a:t>
            </a:r>
            <a:r>
              <a:rPr lang="en-US" sz="1800" dirty="0" smtClean="0"/>
              <a:t>theological </a:t>
            </a:r>
            <a:r>
              <a:rPr lang="en-US" sz="1800" dirty="0"/>
              <a:t>a</a:t>
            </a:r>
            <a:r>
              <a:rPr lang="en-US" sz="1800" dirty="0" smtClean="0"/>
              <a:t>ction.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164226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Catholic social </a:t>
            </a:r>
            <a:r>
              <a:rPr lang="en-AU" dirty="0"/>
              <a:t>t</a:t>
            </a:r>
            <a:r>
              <a:rPr lang="en-AU" dirty="0" smtClean="0"/>
              <a:t>eaching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48588"/>
            <a:ext cx="9353632" cy="4950471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AU" sz="6400" dirty="0" smtClean="0"/>
              <a:t>The </a:t>
            </a:r>
            <a:r>
              <a:rPr lang="en-US" sz="6400" dirty="0" smtClean="0"/>
              <a:t>Church </a:t>
            </a:r>
            <a:r>
              <a:rPr lang="en-US" sz="6400" dirty="0"/>
              <a:t>has always been concerned with the situation being faced by people in their daily lives. </a:t>
            </a:r>
            <a:endParaRPr lang="en-US" sz="64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64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6400" b="1" dirty="0">
                <a:solidFill>
                  <a:srgbClr val="003255"/>
                </a:solidFill>
              </a:rPr>
              <a:t>Consider the </a:t>
            </a:r>
            <a:r>
              <a:rPr lang="en-US" sz="6400" b="1" dirty="0" smtClean="0">
                <a:solidFill>
                  <a:srgbClr val="003255"/>
                </a:solidFill>
              </a:rPr>
              <a:t>following:</a:t>
            </a:r>
            <a:r>
              <a:rPr lang="en-US" sz="6400" dirty="0" smtClean="0"/>
              <a:t/>
            </a:r>
            <a:br>
              <a:rPr lang="en-US" sz="6400" dirty="0" smtClean="0"/>
            </a:br>
            <a:endParaRPr lang="en-US" sz="64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6400" dirty="0"/>
              <a:t>After Cain had murdered his brother Abel, God asked him where his brother was. Cain answered</a:t>
            </a:r>
            <a:r>
              <a:rPr lang="en-US" sz="6400" dirty="0" smtClean="0"/>
              <a:t>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6400" dirty="0" smtClean="0"/>
              <a:t>   </a:t>
            </a:r>
            <a:r>
              <a:rPr lang="en-US" sz="6400" i="1" dirty="0" smtClean="0">
                <a:solidFill>
                  <a:srgbClr val="47C3D3"/>
                </a:solidFill>
              </a:rPr>
              <a:t>“</a:t>
            </a:r>
            <a:r>
              <a:rPr lang="en-US" sz="6400" i="1" dirty="0">
                <a:solidFill>
                  <a:srgbClr val="47C3D3"/>
                </a:solidFill>
              </a:rPr>
              <a:t>I do not know; am I my brother's keeper?”</a:t>
            </a:r>
            <a:r>
              <a:rPr lang="en-US" sz="6400" dirty="0">
                <a:solidFill>
                  <a:srgbClr val="47C3D3"/>
                </a:solidFill>
              </a:rPr>
              <a:t> </a:t>
            </a:r>
            <a:r>
              <a:rPr lang="en-US" sz="6400" dirty="0" smtClean="0">
                <a:solidFill>
                  <a:srgbClr val="47C3D3"/>
                </a:solidFill>
              </a:rPr>
              <a:t/>
            </a:r>
            <a:br>
              <a:rPr lang="en-US" sz="6400" dirty="0" smtClean="0">
                <a:solidFill>
                  <a:srgbClr val="47C3D3"/>
                </a:solidFill>
              </a:rPr>
            </a:br>
            <a:r>
              <a:rPr lang="en-US" sz="6400" dirty="0" smtClean="0">
                <a:solidFill>
                  <a:srgbClr val="47C3D3"/>
                </a:solidFill>
              </a:rPr>
              <a:t>    </a:t>
            </a:r>
            <a:r>
              <a:rPr lang="en-US" sz="6400" dirty="0" smtClean="0"/>
              <a:t>Cain's </a:t>
            </a:r>
            <a:r>
              <a:rPr lang="en-US" sz="6400" dirty="0"/>
              <a:t>words have come to </a:t>
            </a:r>
            <a:r>
              <a:rPr lang="en-US" sz="6400" dirty="0" err="1"/>
              <a:t>symbolise</a:t>
            </a:r>
            <a:r>
              <a:rPr lang="en-US" sz="6400" dirty="0"/>
              <a:t> people's unwillingness to accept responsibility for the </a:t>
            </a:r>
            <a:r>
              <a:rPr lang="en-US" sz="6400" dirty="0" smtClean="0"/>
              <a:t>welfare</a:t>
            </a:r>
            <a:br>
              <a:rPr lang="en-US" sz="6400" dirty="0" smtClean="0"/>
            </a:br>
            <a:r>
              <a:rPr lang="en-US" sz="6400" dirty="0" smtClean="0"/>
              <a:t>    of </a:t>
            </a:r>
            <a:r>
              <a:rPr lang="en-US" sz="6400" dirty="0"/>
              <a:t>others. Catholic </a:t>
            </a:r>
            <a:r>
              <a:rPr lang="en-US" sz="6400" dirty="0" smtClean="0"/>
              <a:t>social </a:t>
            </a:r>
            <a:r>
              <a:rPr lang="en-US" sz="6400" dirty="0"/>
              <a:t>t</a:t>
            </a:r>
            <a:r>
              <a:rPr lang="en-US" sz="6400" dirty="0" smtClean="0"/>
              <a:t>eaching </a:t>
            </a:r>
            <a:r>
              <a:rPr lang="en-US" sz="6400" dirty="0"/>
              <a:t>asserts that we do have this </a:t>
            </a:r>
            <a:r>
              <a:rPr lang="en-US" sz="6400" dirty="0" smtClean="0"/>
              <a:t>responsibility.</a:t>
            </a:r>
            <a:br>
              <a:rPr lang="en-US" sz="6400" dirty="0" smtClean="0"/>
            </a:br>
            <a:endParaRPr lang="en-US" sz="64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6400" i="1" dirty="0">
                <a:solidFill>
                  <a:srgbClr val="47C3D3"/>
                </a:solidFill>
              </a:rPr>
              <a:t>“Behold your brother, naked and crying. And there you stand, trying to decide which carpet to buy.” </a:t>
            </a:r>
            <a:r>
              <a:rPr lang="en-US" sz="6400" i="1" dirty="0" smtClean="0">
                <a:solidFill>
                  <a:srgbClr val="47C3D3"/>
                </a:solidFill>
              </a:rPr>
              <a:t>    </a:t>
            </a:r>
            <a:r>
              <a:rPr lang="en-US" sz="6400" dirty="0" smtClean="0"/>
              <a:t>St </a:t>
            </a:r>
            <a:r>
              <a:rPr lang="en-US" sz="6400" dirty="0"/>
              <a:t>Gregory of Nyssa (335 –395</a:t>
            </a:r>
            <a:r>
              <a:rPr lang="en-US" sz="6400" dirty="0" smtClean="0"/>
              <a:t>).</a:t>
            </a:r>
            <a:br>
              <a:rPr lang="en-US" sz="6400" dirty="0" smtClean="0"/>
            </a:br>
            <a:endParaRPr lang="en-US" sz="64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6400" i="1" dirty="0">
                <a:solidFill>
                  <a:srgbClr val="47C3D3"/>
                </a:solidFill>
              </a:rPr>
              <a:t>“If we don’t take the time to sit down on a wooden bench and peer into the eyes of our </a:t>
            </a:r>
            <a:r>
              <a:rPr lang="en-US" sz="6400" i="1" dirty="0" err="1">
                <a:solidFill>
                  <a:srgbClr val="47C3D3"/>
                </a:solidFill>
              </a:rPr>
              <a:t>neighbour</a:t>
            </a:r>
            <a:r>
              <a:rPr lang="en-US" sz="6400" i="1" dirty="0">
                <a:solidFill>
                  <a:srgbClr val="47C3D3"/>
                </a:solidFill>
              </a:rPr>
              <a:t> and listen attentively to the cry of the poor, what can we offer our </a:t>
            </a:r>
            <a:r>
              <a:rPr lang="en-US" sz="6400" i="1" dirty="0" err="1">
                <a:solidFill>
                  <a:srgbClr val="47C3D3"/>
                </a:solidFill>
              </a:rPr>
              <a:t>neighbour</a:t>
            </a:r>
            <a:r>
              <a:rPr lang="en-US" sz="6400" i="1" dirty="0">
                <a:solidFill>
                  <a:srgbClr val="47C3D3"/>
                </a:solidFill>
              </a:rPr>
              <a:t>? How will we ever learn to love?”</a:t>
            </a:r>
            <a:r>
              <a:rPr lang="en-US" sz="6400" dirty="0">
                <a:solidFill>
                  <a:srgbClr val="47C3D3"/>
                </a:solidFill>
              </a:rPr>
              <a:t> </a:t>
            </a:r>
            <a:endParaRPr lang="en-US" sz="6400" dirty="0" smtClean="0">
              <a:solidFill>
                <a:srgbClr val="47C3D3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6400" dirty="0">
                <a:solidFill>
                  <a:srgbClr val="47C3D3"/>
                </a:solidFill>
              </a:rPr>
              <a:t> </a:t>
            </a:r>
            <a:r>
              <a:rPr lang="en-US" sz="6400" dirty="0" smtClean="0">
                <a:solidFill>
                  <a:srgbClr val="47C3D3"/>
                </a:solidFill>
              </a:rPr>
              <a:t>   </a:t>
            </a:r>
            <a:r>
              <a:rPr lang="en-US" sz="6400" dirty="0" smtClean="0"/>
              <a:t>St </a:t>
            </a:r>
            <a:r>
              <a:rPr lang="en-US" sz="6400" dirty="0"/>
              <a:t>Catherine of Siena (1347-1380</a:t>
            </a:r>
            <a:r>
              <a:rPr lang="en-US" sz="6400" dirty="0" smtClean="0"/>
              <a:t>).</a:t>
            </a:r>
            <a:br>
              <a:rPr lang="en-US" sz="6400" dirty="0" smtClean="0"/>
            </a:br>
            <a:endParaRPr lang="en-US" sz="64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6400" i="1" dirty="0">
                <a:solidFill>
                  <a:srgbClr val="47C3D3"/>
                </a:solidFill>
              </a:rPr>
              <a:t>“Never see a need without doing something about it” </a:t>
            </a:r>
            <a:endParaRPr lang="en-US" sz="6400" i="1" dirty="0" smtClean="0">
              <a:solidFill>
                <a:srgbClr val="47C3D3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6400" i="1" dirty="0">
                <a:solidFill>
                  <a:srgbClr val="47C3D3"/>
                </a:solidFill>
              </a:rPr>
              <a:t> </a:t>
            </a:r>
            <a:r>
              <a:rPr lang="en-US" sz="6400" i="1" dirty="0" smtClean="0">
                <a:solidFill>
                  <a:srgbClr val="47C3D3"/>
                </a:solidFill>
              </a:rPr>
              <a:t>    </a:t>
            </a:r>
            <a:r>
              <a:rPr lang="en-US" sz="6400" dirty="0" smtClean="0"/>
              <a:t>St </a:t>
            </a:r>
            <a:r>
              <a:rPr lang="en-US" sz="6400" dirty="0"/>
              <a:t>Mary of the Cross MacKillop (1871</a:t>
            </a:r>
            <a:r>
              <a:rPr lang="en-US" sz="6400" dirty="0" smtClean="0"/>
              <a:t>).</a:t>
            </a:r>
            <a:endParaRPr lang="en-US" sz="64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25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Catholic social </a:t>
            </a:r>
            <a:r>
              <a:rPr lang="en-AU" dirty="0"/>
              <a:t>t</a:t>
            </a:r>
            <a:r>
              <a:rPr lang="en-AU" dirty="0" smtClean="0"/>
              <a:t>eaching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9408574" cy="4861661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500" dirty="0"/>
              <a:t>The Church's concern for social issues has always existed however, </a:t>
            </a:r>
            <a:r>
              <a:rPr lang="en-US" sz="1500" dirty="0" smtClean="0"/>
              <a:t>Catholic </a:t>
            </a:r>
            <a:r>
              <a:rPr lang="en-US" sz="1500" dirty="0"/>
              <a:t>s</a:t>
            </a:r>
            <a:r>
              <a:rPr lang="en-US" sz="1500" dirty="0" smtClean="0"/>
              <a:t>ocial </a:t>
            </a:r>
            <a:r>
              <a:rPr lang="en-US" sz="1500" dirty="0"/>
              <a:t>t</a:t>
            </a:r>
            <a:r>
              <a:rPr lang="en-US" sz="1500" dirty="0" smtClean="0"/>
              <a:t>eaching today </a:t>
            </a:r>
            <a:r>
              <a:rPr lang="en-US" sz="1500" dirty="0"/>
              <a:t>had it beginnings in 1891</a:t>
            </a:r>
            <a:r>
              <a:rPr lang="en-US" sz="1500" dirty="0" smtClean="0"/>
              <a:t>.</a:t>
            </a:r>
            <a:br>
              <a:rPr lang="en-US" sz="1500" dirty="0" smtClean="0"/>
            </a:br>
            <a:endParaRPr lang="en-US" sz="15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500" dirty="0"/>
              <a:t>In response </a:t>
            </a:r>
            <a:r>
              <a:rPr lang="en-US" sz="1500" dirty="0" smtClean="0"/>
              <a:t>to the industrial </a:t>
            </a:r>
            <a:r>
              <a:rPr lang="en-US" sz="1500" dirty="0"/>
              <a:t>revolution and the negative effects on workers and the working </a:t>
            </a:r>
            <a:r>
              <a:rPr lang="en-US" sz="1500" dirty="0" smtClean="0"/>
              <a:t>class, </a:t>
            </a:r>
            <a:r>
              <a:rPr lang="en-US" sz="1500" dirty="0"/>
              <a:t>Pope Leo XIII wrote what was to be the first of many social encyclicals (letters). This letter, like all papal letters, was written in Latin and was </a:t>
            </a:r>
            <a:r>
              <a:rPr lang="en-AU" sz="1500" dirty="0"/>
              <a:t>titled </a:t>
            </a:r>
            <a:r>
              <a:rPr lang="en-US" sz="1500" dirty="0" err="1"/>
              <a:t>Rerum</a:t>
            </a:r>
            <a:r>
              <a:rPr lang="en-US" sz="1500" dirty="0"/>
              <a:t> Novarum</a:t>
            </a:r>
            <a:r>
              <a:rPr lang="en-US" sz="1500" baseline="30000" dirty="0"/>
              <a:t>2</a:t>
            </a:r>
            <a:r>
              <a:rPr lang="en-US" sz="1500" dirty="0"/>
              <a:t> (Rights and Duties of Capital and </a:t>
            </a:r>
            <a:r>
              <a:rPr lang="en-US" sz="1500" dirty="0" err="1"/>
              <a:t>Labour</a:t>
            </a:r>
            <a:r>
              <a:rPr lang="en-US" sz="1500" dirty="0" smtClean="0"/>
              <a:t>).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15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500" dirty="0"/>
              <a:t>Subsequent encyclicals have usually been issued on an anniversary of the first social encyclical and in response to new social situations facing society and the world. For example, </a:t>
            </a:r>
            <a:r>
              <a:rPr lang="en-US" sz="1500" dirty="0" err="1"/>
              <a:t>Rerum</a:t>
            </a:r>
            <a:r>
              <a:rPr lang="en-US" sz="1500" dirty="0"/>
              <a:t> </a:t>
            </a:r>
            <a:r>
              <a:rPr lang="en-US" sz="1500" dirty="0" err="1"/>
              <a:t>Novarum</a:t>
            </a:r>
            <a:r>
              <a:rPr lang="en-US" sz="1500" dirty="0"/>
              <a:t> did not address climate change as it was not seen to be an issue at the time however, more recent encyclicals have addressed this issue as </a:t>
            </a:r>
            <a:r>
              <a:rPr lang="en-US" sz="1500" dirty="0" smtClean="0"/>
              <a:t>part of reading the </a:t>
            </a:r>
            <a:r>
              <a:rPr lang="en-US" sz="1500" i="1" dirty="0"/>
              <a:t>“signs of the times</a:t>
            </a:r>
            <a:r>
              <a:rPr lang="en-US" sz="1500" i="1" dirty="0" smtClean="0"/>
              <a:t>”.</a:t>
            </a:r>
            <a:br>
              <a:rPr lang="en-US" sz="1500" i="1" dirty="0" smtClean="0"/>
            </a:br>
            <a:endParaRPr lang="en-US" sz="1500" i="1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AU" sz="1500" dirty="0"/>
              <a:t>Catholic </a:t>
            </a:r>
            <a:r>
              <a:rPr lang="en-AU" sz="1500" dirty="0" smtClean="0"/>
              <a:t>social </a:t>
            </a:r>
            <a:r>
              <a:rPr lang="en-AU" sz="1500" dirty="0"/>
              <a:t>t</a:t>
            </a:r>
            <a:r>
              <a:rPr lang="en-AU" sz="1500" dirty="0" smtClean="0"/>
              <a:t>eaching</a:t>
            </a:r>
            <a:r>
              <a:rPr lang="en-AU" sz="1500" dirty="0"/>
              <a:t>, like everything else Christian, begins with the person and message of Jesus. Jesus offered no specific economic message, </a:t>
            </a:r>
            <a:r>
              <a:rPr lang="en-AU" sz="1500" dirty="0" smtClean="0"/>
              <a:t>instead </a:t>
            </a:r>
            <a:r>
              <a:rPr lang="en-AU" sz="1500" dirty="0"/>
              <a:t>he proclaimed the advent of the kingdom of God.</a:t>
            </a:r>
            <a:r>
              <a:rPr lang="en-AU" sz="1500" baseline="30000" dirty="0"/>
              <a:t>3  </a:t>
            </a:r>
            <a:r>
              <a:rPr lang="en-AU" sz="1500" dirty="0"/>
              <a:t>However,</a:t>
            </a:r>
            <a:r>
              <a:rPr lang="en-AU" sz="1500" i="1" dirty="0"/>
              <a:t> “the promotion of justice through efforts to bring about openness of mind and will to the demands of the common good is something which concerns the Church deeply”. </a:t>
            </a:r>
            <a:r>
              <a:rPr lang="en-AU" sz="1500" baseline="30000" dirty="0" smtClean="0"/>
              <a:t>4</a:t>
            </a:r>
            <a:endParaRPr lang="en-AU" sz="1500" baseline="30000" dirty="0"/>
          </a:p>
        </p:txBody>
      </p:sp>
    </p:spTree>
    <p:extLst>
      <p:ext uri="{BB962C8B-B14F-4D97-AF65-F5344CB8AC3E}">
        <p14:creationId xmlns:p14="http://schemas.microsoft.com/office/powerpoint/2010/main" val="2930880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Reading the Signs of the Times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49687"/>
            <a:ext cx="9396801" cy="4893057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In the Gospel according to Luke we read about the </a:t>
            </a:r>
            <a:r>
              <a:rPr lang="en-US" dirty="0" smtClean="0"/>
              <a:t>Signs </a:t>
            </a:r>
            <a:r>
              <a:rPr lang="en-US" dirty="0"/>
              <a:t>of the Times</a:t>
            </a:r>
            <a:r>
              <a:rPr lang="en-US" baseline="30000" dirty="0"/>
              <a:t>5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i="1" dirty="0"/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srgbClr val="47C3D3"/>
                </a:solidFill>
              </a:rPr>
              <a:t>[Jesus] said to the </a:t>
            </a:r>
            <a:r>
              <a:rPr lang="en-US" dirty="0" smtClean="0">
                <a:solidFill>
                  <a:srgbClr val="47C3D3"/>
                </a:solidFill>
              </a:rPr>
              <a:t>crowds: </a:t>
            </a:r>
            <a:r>
              <a:rPr lang="en-US" i="1" dirty="0" smtClean="0">
                <a:solidFill>
                  <a:srgbClr val="47C3D3"/>
                </a:solidFill>
              </a:rPr>
              <a:t/>
            </a:r>
            <a:br>
              <a:rPr lang="en-US" i="1" dirty="0" smtClean="0">
                <a:solidFill>
                  <a:srgbClr val="47C3D3"/>
                </a:solidFill>
              </a:rPr>
            </a:br>
            <a:r>
              <a:rPr lang="en-US" i="1" dirty="0" smtClean="0">
                <a:solidFill>
                  <a:srgbClr val="47C3D3"/>
                </a:solidFill>
              </a:rPr>
              <a:t/>
            </a:r>
            <a:br>
              <a:rPr lang="en-US" i="1" dirty="0" smtClean="0">
                <a:solidFill>
                  <a:srgbClr val="47C3D3"/>
                </a:solidFill>
              </a:rPr>
            </a:br>
            <a:r>
              <a:rPr lang="en-US" i="1" dirty="0" smtClean="0">
                <a:solidFill>
                  <a:srgbClr val="47C3D3"/>
                </a:solidFill>
              </a:rPr>
              <a:t>“</a:t>
            </a:r>
            <a:r>
              <a:rPr lang="en-US" i="1" dirty="0">
                <a:solidFill>
                  <a:srgbClr val="47C3D3"/>
                </a:solidFill>
              </a:rPr>
              <a:t>When you see [a] cloud rising in the west you say immediately that it is going to </a:t>
            </a:r>
            <a:r>
              <a:rPr lang="en-US" i="1" dirty="0" smtClean="0">
                <a:solidFill>
                  <a:srgbClr val="47C3D3"/>
                </a:solidFill>
              </a:rPr>
              <a:t>rain - and </a:t>
            </a:r>
            <a:r>
              <a:rPr lang="en-US" i="1" dirty="0">
                <a:solidFill>
                  <a:srgbClr val="47C3D3"/>
                </a:solidFill>
              </a:rPr>
              <a:t>so it does; and when you notice that the wind is blowing from the south you say that it is going to be </a:t>
            </a:r>
            <a:r>
              <a:rPr lang="en-US" i="1" dirty="0" smtClean="0">
                <a:solidFill>
                  <a:srgbClr val="47C3D3"/>
                </a:solidFill>
              </a:rPr>
              <a:t>hot - and </a:t>
            </a:r>
            <a:r>
              <a:rPr lang="en-US" i="1" dirty="0">
                <a:solidFill>
                  <a:srgbClr val="47C3D3"/>
                </a:solidFill>
              </a:rPr>
              <a:t>so it is</a:t>
            </a:r>
            <a:r>
              <a:rPr lang="en-US" i="1" dirty="0" smtClean="0">
                <a:solidFill>
                  <a:srgbClr val="47C3D3"/>
                </a:solidFill>
              </a:rPr>
              <a:t>.</a:t>
            </a:r>
            <a:br>
              <a:rPr lang="en-US" i="1" dirty="0" smtClean="0">
                <a:solidFill>
                  <a:srgbClr val="47C3D3"/>
                </a:solidFill>
              </a:rPr>
            </a:br>
            <a:endParaRPr lang="en-US" i="1" dirty="0">
              <a:solidFill>
                <a:srgbClr val="47C3D3"/>
              </a:solidFill>
            </a:endParaRP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i="1" dirty="0">
                <a:solidFill>
                  <a:srgbClr val="47C3D3"/>
                </a:solidFill>
              </a:rPr>
              <a:t>You hypocrites! You know how to interpret the appearance of the earth and the sky; why do you not know how to interpret the present time</a:t>
            </a:r>
            <a:r>
              <a:rPr lang="en-US" i="1" dirty="0" smtClean="0">
                <a:solidFill>
                  <a:srgbClr val="47C3D3"/>
                </a:solidFill>
              </a:rPr>
              <a:t>?”</a:t>
            </a:r>
            <a:r>
              <a:rPr lang="en-US" i="1" dirty="0" smtClean="0"/>
              <a:t/>
            </a:r>
            <a:br>
              <a:rPr lang="en-US" i="1" dirty="0" smtClean="0"/>
            </a:br>
            <a:endParaRPr lang="en-US" i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This gospel passage was taken up by the Church in Catholic </a:t>
            </a:r>
            <a:r>
              <a:rPr lang="en-US" dirty="0" smtClean="0"/>
              <a:t>social </a:t>
            </a:r>
            <a:r>
              <a:rPr lang="en-US" dirty="0"/>
              <a:t>t</a:t>
            </a:r>
            <a:r>
              <a:rPr lang="en-US" dirty="0" smtClean="0"/>
              <a:t>eaching </a:t>
            </a:r>
            <a:r>
              <a:rPr lang="en-US" dirty="0"/>
              <a:t>as </a:t>
            </a:r>
            <a:r>
              <a:rPr lang="en-AU" dirty="0"/>
              <a:t>a </a:t>
            </a:r>
            <a:r>
              <a:rPr lang="en-US" dirty="0" smtClean="0"/>
              <a:t>challenge </a:t>
            </a:r>
            <a:r>
              <a:rPr lang="en-US" dirty="0"/>
              <a:t>to us to look at what was happening around us and to discern what is happening to people within our communities and </a:t>
            </a:r>
            <a:r>
              <a:rPr lang="en-US" dirty="0" smtClean="0"/>
              <a:t>beyond; to </a:t>
            </a:r>
            <a:r>
              <a:rPr lang="en-US" dirty="0"/>
              <a:t>understand and know how people are feeling and what they are </a:t>
            </a:r>
            <a:r>
              <a:rPr lang="en-US" dirty="0" smtClean="0"/>
              <a:t>saying; to </a:t>
            </a:r>
            <a:r>
              <a:rPr lang="en-US" dirty="0"/>
              <a:t>ask why is this happening and how might we </a:t>
            </a:r>
            <a:r>
              <a:rPr lang="en-US" dirty="0" smtClean="0"/>
              <a:t>respond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491208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4765" cy="1325563"/>
          </a:xfrm>
        </p:spPr>
        <p:txBody>
          <a:bodyPr>
            <a:normAutofit/>
          </a:bodyPr>
          <a:lstStyle/>
          <a:p>
            <a:r>
              <a:rPr lang="en-AU" sz="3200" dirty="0" smtClean="0"/>
              <a:t>Catholic social </a:t>
            </a:r>
            <a:r>
              <a:rPr lang="en-AU" sz="3200" dirty="0"/>
              <a:t>t</a:t>
            </a:r>
            <a:r>
              <a:rPr lang="en-AU" sz="3200" dirty="0" smtClean="0"/>
              <a:t>eaching:</a:t>
            </a:r>
            <a:br>
              <a:rPr lang="en-AU" sz="3200" dirty="0" smtClean="0"/>
            </a:br>
            <a:r>
              <a:rPr lang="en-AU" sz="3200" dirty="0" smtClean="0"/>
              <a:t>Theological action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9294765" cy="4857736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In Mater et Magistra</a:t>
            </a:r>
            <a:r>
              <a:rPr lang="en-US" baseline="30000" dirty="0"/>
              <a:t>6</a:t>
            </a:r>
            <a:r>
              <a:rPr lang="en-US" dirty="0"/>
              <a:t> (Mother and Teacher) Pope John </a:t>
            </a:r>
            <a:r>
              <a:rPr lang="en-US" dirty="0" smtClean="0"/>
              <a:t>XXIII </a:t>
            </a:r>
            <a:r>
              <a:rPr lang="en-US" dirty="0"/>
              <a:t>outlined the </a:t>
            </a:r>
            <a:r>
              <a:rPr lang="en-US" i="1" dirty="0"/>
              <a:t>See, Judge, Act </a:t>
            </a:r>
            <a:r>
              <a:rPr lang="en-US" dirty="0"/>
              <a:t>method as a way of reading and responding to the signs of the times: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There are three stages which should normally be followed in the reduction of social principles into practice. First, one reviews the concrete situation; secondly, one forms a judgement on it in the light of these same principles; thirdly, one decides what the circumstances can and should be done to implement these principles. These are the three stages that are usually expressed in the three terms: </a:t>
            </a:r>
            <a:r>
              <a:rPr lang="en-US" i="1" dirty="0" smtClean="0"/>
              <a:t>See</a:t>
            </a:r>
            <a:r>
              <a:rPr lang="en-US" i="1" dirty="0"/>
              <a:t>, </a:t>
            </a:r>
            <a:r>
              <a:rPr lang="en-US" i="1" dirty="0" smtClean="0"/>
              <a:t>Judge </a:t>
            </a:r>
            <a:r>
              <a:rPr lang="en-US" i="1" dirty="0"/>
              <a:t>A</a:t>
            </a:r>
            <a:r>
              <a:rPr lang="en-US" i="1" dirty="0" smtClean="0"/>
              <a:t>ct</a:t>
            </a:r>
            <a:r>
              <a:rPr lang="en-US" i="1" dirty="0"/>
              <a:t>.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Pope Francis endorsed this method using it in his first social encyclical. </a:t>
            </a:r>
            <a:r>
              <a:rPr lang="en-US" i="1" dirty="0"/>
              <a:t>“Normally in the modern epoch, Popes have included in encyclicals doctrinal themes. But '</a:t>
            </a:r>
            <a:r>
              <a:rPr lang="en-US" i="1" dirty="0" err="1"/>
              <a:t>Laudato</a:t>
            </a:r>
            <a:r>
              <a:rPr lang="en-US" i="1" dirty="0"/>
              <a:t> </a:t>
            </a:r>
            <a:r>
              <a:rPr lang="en-US" i="1" dirty="0" err="1"/>
              <a:t>si</a:t>
            </a:r>
            <a:r>
              <a:rPr lang="en-US" i="1" dirty="0"/>
              <a:t>' [On Care for Our Common Home] is not a doctrinal text -- it is rather a pastoral letter based on the classical Latin American method: </a:t>
            </a:r>
            <a:r>
              <a:rPr lang="en-US" i="1" dirty="0" smtClean="0"/>
              <a:t>See</a:t>
            </a:r>
            <a:r>
              <a:rPr lang="en-US" i="1" dirty="0"/>
              <a:t>, </a:t>
            </a:r>
            <a:r>
              <a:rPr lang="en-US" i="1" dirty="0" smtClean="0"/>
              <a:t>Judge</a:t>
            </a:r>
            <a:r>
              <a:rPr lang="en-US" i="1" dirty="0"/>
              <a:t>, </a:t>
            </a:r>
            <a:r>
              <a:rPr lang="en-US" i="1" dirty="0" smtClean="0"/>
              <a:t>Act</a:t>
            </a:r>
            <a:r>
              <a:rPr lang="en-US" i="1" dirty="0"/>
              <a:t>.” </a:t>
            </a:r>
            <a:r>
              <a:rPr lang="en-US" i="1" baseline="30000" dirty="0" smtClean="0"/>
              <a:t>7</a:t>
            </a:r>
            <a:br>
              <a:rPr lang="en-US" i="1" baseline="30000" dirty="0" smtClean="0"/>
            </a:br>
            <a:endParaRPr lang="en-US" i="1" baseline="300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As a method, it challenges us to look at our lives, considering scripture and then take action. The challenge for the school is to take </a:t>
            </a:r>
            <a:r>
              <a:rPr lang="en-US" i="1" dirty="0"/>
              <a:t>“action in response to what has been discerned.”</a:t>
            </a:r>
            <a:r>
              <a:rPr lang="en-US" i="1" baseline="30000" dirty="0"/>
              <a:t>8</a:t>
            </a:r>
            <a:r>
              <a:rPr lang="en-US" i="1" dirty="0"/>
              <a:t> </a:t>
            </a:r>
            <a:r>
              <a:rPr lang="en-US" dirty="0"/>
              <a:t>In this way, it is a tool for doing theology.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The Catholic identity of the board and the school is strengthened by consistently reflecting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theologically and taking </a:t>
            </a:r>
            <a:r>
              <a:rPr lang="en-US" dirty="0"/>
              <a:t>theology </a:t>
            </a:r>
            <a:r>
              <a:rPr lang="en-US" dirty="0" smtClean="0"/>
              <a:t>action together.</a:t>
            </a:r>
            <a:r>
              <a:rPr lang="en-US" baseline="30000" dirty="0" smtClean="0"/>
              <a:t>9</a:t>
            </a: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1942031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dirty="0" smtClean="0"/>
              <a:t>The Signs of the Times in your community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9361481" cy="4873434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According to the </a:t>
            </a:r>
            <a:r>
              <a:rPr lang="en-US" sz="1800" dirty="0" smtClean="0"/>
              <a:t>school </a:t>
            </a:r>
            <a:r>
              <a:rPr lang="en-US" sz="1800" dirty="0"/>
              <a:t>b</a:t>
            </a:r>
            <a:r>
              <a:rPr lang="en-US" sz="1800" dirty="0" smtClean="0"/>
              <a:t>oard </a:t>
            </a:r>
            <a:r>
              <a:rPr lang="en-US" sz="1800" dirty="0"/>
              <a:t>m</a:t>
            </a:r>
            <a:r>
              <a:rPr lang="en-US" sz="1800" dirty="0" smtClean="0"/>
              <a:t>anual:</a:t>
            </a:r>
            <a:endParaRPr lang="en-US" sz="18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i="1" dirty="0" smtClean="0">
              <a:solidFill>
                <a:srgbClr val="47C3D3"/>
              </a:solidFill>
            </a:endParaRP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i="1" dirty="0" smtClean="0">
                <a:solidFill>
                  <a:srgbClr val="47C3D3"/>
                </a:solidFill>
              </a:rPr>
              <a:t>“</a:t>
            </a:r>
            <a:r>
              <a:rPr lang="en-US" sz="1800" i="1" dirty="0">
                <a:solidFill>
                  <a:srgbClr val="47C3D3"/>
                </a:solidFill>
              </a:rPr>
              <a:t>Any role of leadership in the Church demands a capacity to discern the signs of the times as they present themselves in the life of the community.” </a:t>
            </a:r>
            <a:r>
              <a:rPr lang="en-US" sz="1800" dirty="0"/>
              <a:t>(p6</a:t>
            </a:r>
            <a:r>
              <a:rPr lang="en-US" sz="1800" dirty="0" smtClean="0"/>
              <a:t>)</a:t>
            </a:r>
            <a:br>
              <a:rPr lang="en-US" sz="1800" dirty="0" smtClean="0"/>
            </a:br>
            <a:endParaRPr lang="en-US" sz="18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We can use the </a:t>
            </a:r>
            <a:r>
              <a:rPr lang="en-US" sz="1800" dirty="0" smtClean="0"/>
              <a:t>Catholic social teaching method </a:t>
            </a:r>
            <a:r>
              <a:rPr lang="en-US" sz="1800" dirty="0"/>
              <a:t>of </a:t>
            </a:r>
            <a:r>
              <a:rPr lang="en-US" sz="1800" i="1" dirty="0"/>
              <a:t>See, Judge, Act </a:t>
            </a:r>
            <a:r>
              <a:rPr lang="en-US" sz="1800" dirty="0"/>
              <a:t>to consider the </a:t>
            </a:r>
            <a:r>
              <a:rPr lang="en-US" sz="1800" dirty="0" smtClean="0"/>
              <a:t>‘</a:t>
            </a:r>
            <a:r>
              <a:rPr lang="en-US" sz="1800" dirty="0"/>
              <a:t>signs of the times’ in our community. 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/>
              <a:t>You will see this method used in a variety of forms through out the remainder of these resources on Catholic </a:t>
            </a:r>
            <a:r>
              <a:rPr lang="en-US" sz="1800" dirty="0" smtClean="0"/>
              <a:t>social </a:t>
            </a:r>
            <a:r>
              <a:rPr lang="en-US" sz="1800" dirty="0"/>
              <a:t>t</a:t>
            </a:r>
            <a:r>
              <a:rPr lang="en-US" sz="1800" dirty="0" smtClean="0"/>
              <a:t>eaching</a:t>
            </a:r>
            <a:r>
              <a:rPr lang="en-US" sz="1800" dirty="0"/>
              <a:t>. </a:t>
            </a:r>
            <a:r>
              <a:rPr lang="en-US" sz="1800" dirty="0" smtClean="0"/>
              <a:t>The </a:t>
            </a:r>
            <a:r>
              <a:rPr lang="en-US" sz="1800" dirty="0"/>
              <a:t>following slide might serve as an introduction to </a:t>
            </a:r>
            <a:r>
              <a:rPr lang="en-US" sz="1800" dirty="0" smtClean="0"/>
              <a:t>theological action </a:t>
            </a:r>
            <a:r>
              <a:rPr lang="en-US" sz="1800" dirty="0"/>
              <a:t>using the </a:t>
            </a:r>
            <a:r>
              <a:rPr lang="en-US" sz="1800" i="1" dirty="0" smtClean="0"/>
              <a:t>See</a:t>
            </a:r>
            <a:r>
              <a:rPr lang="en-US" sz="1800" i="1" dirty="0"/>
              <a:t>, </a:t>
            </a:r>
            <a:r>
              <a:rPr lang="en-US" sz="1800" i="1" dirty="0" smtClean="0"/>
              <a:t>Judge</a:t>
            </a:r>
            <a:r>
              <a:rPr lang="en-US" sz="1800" i="1" dirty="0"/>
              <a:t>, </a:t>
            </a:r>
            <a:r>
              <a:rPr lang="en-US" sz="1800" i="1" dirty="0" smtClean="0"/>
              <a:t>Act </a:t>
            </a:r>
            <a:r>
              <a:rPr lang="en-US" sz="1800" dirty="0"/>
              <a:t>process. </a:t>
            </a:r>
          </a:p>
        </p:txBody>
      </p:sp>
    </p:spTree>
    <p:extLst>
      <p:ext uri="{BB962C8B-B14F-4D97-AF65-F5344CB8AC3E}">
        <p14:creationId xmlns:p14="http://schemas.microsoft.com/office/powerpoint/2010/main" val="3803252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the method – </a:t>
            </a:r>
            <a:r>
              <a:rPr lang="en-US" dirty="0" smtClean="0"/>
              <a:t>doing theology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500" b="1" i="1" dirty="0"/>
              <a:t>See</a:t>
            </a:r>
            <a:r>
              <a:rPr lang="en-US" sz="1500" b="1" dirty="0"/>
              <a:t> </a:t>
            </a:r>
            <a:r>
              <a:rPr lang="en-US" sz="1500" dirty="0"/>
              <a:t>(not just with our eyes, what are we hearing, feeling, experiencing?)</a:t>
            </a:r>
          </a:p>
          <a:p>
            <a:r>
              <a:rPr lang="en-US" sz="1500" dirty="0" smtClean="0"/>
              <a:t>What </a:t>
            </a:r>
            <a:r>
              <a:rPr lang="en-US" sz="1500" dirty="0"/>
              <a:t>do consider the key personal and social issues confronting the families in our community? </a:t>
            </a:r>
          </a:p>
          <a:p>
            <a:r>
              <a:rPr lang="en-US" sz="1500" dirty="0"/>
              <a:t>E.g. What are the financial constraints on them? What is the make up of the various family types within our community? </a:t>
            </a:r>
            <a:r>
              <a:rPr lang="en-US" sz="1500" dirty="0" smtClean="0"/>
              <a:t/>
            </a:r>
            <a:br>
              <a:rPr lang="en-US" sz="1500" dirty="0" smtClean="0"/>
            </a:br>
            <a:r>
              <a:rPr lang="en-US" sz="1500" dirty="0" smtClean="0"/>
              <a:t>How </a:t>
            </a:r>
            <a:r>
              <a:rPr lang="en-US" sz="1500" dirty="0"/>
              <a:t>might they be or not be coping?</a:t>
            </a:r>
          </a:p>
          <a:p>
            <a:pPr marL="0" indent="0">
              <a:buNone/>
            </a:pPr>
            <a:r>
              <a:rPr lang="en-US" sz="1500" b="1" i="1" dirty="0" smtClean="0"/>
              <a:t>Judge</a:t>
            </a:r>
            <a:r>
              <a:rPr lang="en-US" sz="1500" b="1" dirty="0" smtClean="0"/>
              <a:t> </a:t>
            </a:r>
            <a:r>
              <a:rPr lang="en-US" sz="1500" b="1" dirty="0"/>
              <a:t>(</a:t>
            </a:r>
            <a:r>
              <a:rPr lang="en-US" sz="1500" dirty="0"/>
              <a:t>This is not interpreted as being </a:t>
            </a:r>
            <a:r>
              <a:rPr lang="en-US" sz="1500" dirty="0" smtClean="0"/>
              <a:t>judgmental </a:t>
            </a:r>
            <a:r>
              <a:rPr lang="en-US" sz="1500" dirty="0"/>
              <a:t>but rather discerning and analytical.)</a:t>
            </a:r>
          </a:p>
          <a:p>
            <a:r>
              <a:rPr lang="en-US" sz="1500" dirty="0"/>
              <a:t>What research and data might inform the discernment of issues under discussion?8</a:t>
            </a:r>
            <a:endParaRPr lang="en-US" sz="1500" baseline="30000" dirty="0"/>
          </a:p>
          <a:p>
            <a:r>
              <a:rPr lang="en-US" sz="1500" dirty="0"/>
              <a:t>What are the causes of these situations facing our community?</a:t>
            </a:r>
          </a:p>
          <a:p>
            <a:r>
              <a:rPr lang="en-US" sz="1500" dirty="0"/>
              <a:t>What do we think about this?</a:t>
            </a:r>
          </a:p>
          <a:p>
            <a:r>
              <a:rPr lang="en-US" sz="1500" dirty="0"/>
              <a:t>What does the Church/our faith/the gospel/our value system say about this?</a:t>
            </a:r>
          </a:p>
          <a:p>
            <a:r>
              <a:rPr lang="en-US" sz="1500" dirty="0"/>
              <a:t>Reread the gospel on the Sign of the Times. Does this help in our reflection?</a:t>
            </a:r>
          </a:p>
          <a:p>
            <a:pPr marL="0" indent="0">
              <a:buNone/>
            </a:pPr>
            <a:r>
              <a:rPr lang="en-US" sz="1500" b="1" i="1" dirty="0" smtClean="0"/>
              <a:t>Act</a:t>
            </a:r>
            <a:endParaRPr lang="en-US" sz="1500" b="1" i="1" dirty="0"/>
          </a:p>
          <a:p>
            <a:r>
              <a:rPr lang="en-US" sz="1500" dirty="0"/>
              <a:t>As a School Board have we considered the issues confronting our families when we determine </a:t>
            </a:r>
            <a:r>
              <a:rPr lang="en-US" sz="1500" dirty="0" smtClean="0"/>
              <a:t/>
            </a:r>
            <a:br>
              <a:rPr lang="en-US" sz="1500" dirty="0" smtClean="0"/>
            </a:br>
            <a:r>
              <a:rPr lang="en-US" sz="1500" dirty="0" smtClean="0"/>
              <a:t>polices </a:t>
            </a:r>
            <a:r>
              <a:rPr lang="en-US" sz="1500" dirty="0"/>
              <a:t>and procedures?</a:t>
            </a:r>
          </a:p>
          <a:p>
            <a:r>
              <a:rPr lang="en-US" sz="1500" dirty="0"/>
              <a:t>Where might we make improvement or adjustments to how we operate to better serve the community?</a:t>
            </a:r>
            <a:endParaRPr lang="en-AU" sz="1500" dirty="0"/>
          </a:p>
        </p:txBody>
      </p:sp>
    </p:spTree>
    <p:extLst>
      <p:ext uri="{BB962C8B-B14F-4D97-AF65-F5344CB8AC3E}">
        <p14:creationId xmlns:p14="http://schemas.microsoft.com/office/powerpoint/2010/main" val="411278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428</Words>
  <Application>Microsoft Office PowerPoint</Application>
  <PresentationFormat>Widescreen</PresentationFormat>
  <Paragraphs>70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Custom Design</vt:lpstr>
      <vt:lpstr>Catholic Social Teaching</vt:lpstr>
      <vt:lpstr>Continuous school improvement</vt:lpstr>
      <vt:lpstr>Catholic identity</vt:lpstr>
      <vt:lpstr>Catholic social teaching</vt:lpstr>
      <vt:lpstr>Catholic social teaching</vt:lpstr>
      <vt:lpstr>Reading the Signs of the Times</vt:lpstr>
      <vt:lpstr>Catholic social teaching: Theological action</vt:lpstr>
      <vt:lpstr>The Signs of the Times in your community</vt:lpstr>
      <vt:lpstr>Using the method – doing theology </vt:lpstr>
      <vt:lpstr>References</vt:lpstr>
    </vt:vector>
  </TitlesOfParts>
  <Company>Catholic Education South Australia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Testing Title</dc:title>
  <dc:creator>Evans Siobhan (CESA)</dc:creator>
  <cp:lastModifiedBy>Evans Siobhan (CESA)</cp:lastModifiedBy>
  <cp:revision>23</cp:revision>
  <dcterms:created xsi:type="dcterms:W3CDTF">2017-10-03T00:07:06Z</dcterms:created>
  <dcterms:modified xsi:type="dcterms:W3CDTF">2017-12-15T03:42:43Z</dcterms:modified>
</cp:coreProperties>
</file>