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7" r:id="rId4"/>
    <p:sldId id="268" r:id="rId5"/>
    <p:sldId id="269" r:id="rId6"/>
    <p:sldId id="270" r:id="rId7"/>
    <p:sldId id="2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C3D3"/>
    <a:srgbClr val="00C8C8"/>
    <a:srgbClr val="0032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66" d="100"/>
          <a:sy n="66" d="100"/>
        </p:scale>
        <p:origin x="235"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95207" y="4789900"/>
            <a:ext cx="9144000" cy="1167542"/>
          </a:xfrm>
        </p:spPr>
        <p:txBody>
          <a:bodyPr anchor="b">
            <a:normAutofit/>
          </a:bodyPr>
          <a:lstStyle>
            <a:lvl1pPr algn="l">
              <a:defRPr sz="54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695207" y="5957442"/>
            <a:ext cx="9144000" cy="809672"/>
          </a:xfrm>
        </p:spPr>
        <p:txBody>
          <a:bodyPr/>
          <a:lstStyle>
            <a:lvl1pPr marL="0" indent="0" algn="l">
              <a:buNone/>
              <a:defRPr sz="2400">
                <a:solidFill>
                  <a:srgbClr val="47C3D3"/>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00C2BD1-A101-436C-8082-AEE2AC255A32}"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255822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05B0C-4849-4999-991A-84B15EFA3F17}"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5484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solidFill>
                  <a:schemeClr val="accent3">
                    <a:lumMod val="75000"/>
                  </a:schemeClr>
                </a:solidFill>
                <a:latin typeface="Arial" panose="020B0604020202020204" pitchFamily="34" charset="0"/>
                <a:cs typeface="Arial" panose="020B0604020202020204" pitchFamily="34" charset="0"/>
              </a:defRPr>
            </a:lvl1pPr>
            <a:lvl2pPr>
              <a:defRPr sz="2800">
                <a:solidFill>
                  <a:schemeClr val="accent3">
                    <a:lumMod val="75000"/>
                  </a:schemeClr>
                </a:solidFill>
                <a:latin typeface="Arial" panose="020B0604020202020204" pitchFamily="34" charset="0"/>
                <a:cs typeface="Arial" panose="020B0604020202020204" pitchFamily="34" charset="0"/>
              </a:defRPr>
            </a:lvl2pPr>
            <a:lvl3pPr>
              <a:defRPr sz="2400">
                <a:solidFill>
                  <a:schemeClr val="accent3">
                    <a:lumMod val="75000"/>
                  </a:schemeClr>
                </a:solidFill>
                <a:latin typeface="Arial" panose="020B0604020202020204" pitchFamily="34" charset="0"/>
                <a:cs typeface="Arial" panose="020B0604020202020204" pitchFamily="34" charset="0"/>
              </a:defRPr>
            </a:lvl3pPr>
            <a:lvl4pPr>
              <a:defRPr sz="2000">
                <a:solidFill>
                  <a:schemeClr val="accent3">
                    <a:lumMod val="75000"/>
                  </a:schemeClr>
                </a:solidFill>
                <a:latin typeface="Arial" panose="020B0604020202020204" pitchFamily="34" charset="0"/>
                <a:cs typeface="Arial" panose="020B0604020202020204" pitchFamily="34" charset="0"/>
              </a:defRPr>
            </a:lvl4pPr>
            <a:lvl5pPr>
              <a:defRPr sz="2000">
                <a:solidFill>
                  <a:schemeClr val="accent3">
                    <a:lumMod val="75000"/>
                  </a:schemeClr>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046313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accent3">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756868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680656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422344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4964363"/>
            <a:ext cx="10515600" cy="1325563"/>
          </a:xfrm>
        </p:spPr>
        <p:txBody>
          <a:bodyPr/>
          <a:lstStyle>
            <a:lvl1pPr>
              <a:defRPr b="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700C2BD1-A101-436C-8082-AEE2AC255A32}" type="datetimeFigureOut">
              <a:rPr lang="en-US" smtClean="0"/>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362758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C2BD1-A101-436C-8082-AEE2AC255A32}"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138440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42162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99779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2948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D4005B0C-4849-4999-991A-84B15EFA3F17}"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05908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D4005B0C-4849-4999-991A-84B15EFA3F17}" type="datetimeFigureOut">
              <a:rPr lang="en-US" smtClean="0"/>
              <a:t>12/11/2017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67327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4005B0C-4849-4999-991A-84B15EFA3F17}" type="datetimeFigureOut">
              <a:rPr lang="en-US" smtClean="0"/>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650519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C2BD1-A101-436C-8082-AEE2AC255A32}" type="datetimeFigureOut">
              <a:rPr lang="en-US" smtClean="0"/>
              <a:t>12/11/2017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AFC41-4849-4E30-B57E-5BA0202F0BC1}" type="slidenum">
              <a:rPr lang="en-US" smtClean="0"/>
              <a:t>‹#›</a:t>
            </a:fld>
            <a:endParaRPr lang="en-US"/>
          </a:p>
        </p:txBody>
      </p: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382" cy="6858000"/>
          </a:xfrm>
          <a:prstGeom prst="rect">
            <a:avLst/>
          </a:prstGeom>
        </p:spPr>
      </p:pic>
    </p:spTree>
    <p:extLst>
      <p:ext uri="{BB962C8B-B14F-4D97-AF65-F5344CB8AC3E}">
        <p14:creationId xmlns:p14="http://schemas.microsoft.com/office/powerpoint/2010/main" val="74925108"/>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133600" y="1200327"/>
            <a:ext cx="10058400" cy="565767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05B0C-4849-4999-991A-84B15EFA3F17}" type="datetimeFigureOut">
              <a:rPr lang="en-US" smtClean="0"/>
              <a:t>12/11/2017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EE1FD-8770-47E6-B54E-B98929320BA0}" type="slidenum">
              <a:rPr lang="en-US" smtClean="0"/>
              <a:t>‹#›</a:t>
            </a:fld>
            <a:endParaRPr lang="en-US"/>
          </a:p>
        </p:txBody>
      </p:sp>
    </p:spTree>
    <p:extLst>
      <p:ext uri="{BB962C8B-B14F-4D97-AF65-F5344CB8AC3E}">
        <p14:creationId xmlns:p14="http://schemas.microsoft.com/office/powerpoint/2010/main" val="1245447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2374" y="5031154"/>
            <a:ext cx="9144000" cy="1157717"/>
          </a:xfrm>
        </p:spPr>
        <p:txBody>
          <a:bodyPr anchor="ctr" anchorCtr="0">
            <a:normAutofit/>
          </a:bodyPr>
          <a:lstStyle/>
          <a:p>
            <a:pPr algn="l"/>
            <a:r>
              <a:rPr lang="en-AU" sz="4800" dirty="0" smtClean="0">
                <a:solidFill>
                  <a:srgbClr val="003255"/>
                </a:solidFill>
                <a:latin typeface="Arial" panose="020B0604020202020204" pitchFamily="34" charset="0"/>
                <a:cs typeface="Arial" panose="020B0604020202020204" pitchFamily="34" charset="0"/>
              </a:rPr>
              <a:t>Catholic Social Teaching</a:t>
            </a:r>
            <a:endParaRPr lang="en-US" sz="4800" dirty="0">
              <a:solidFill>
                <a:srgbClr val="003255"/>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747694" y="6257384"/>
            <a:ext cx="9800456" cy="600615"/>
          </a:xfrm>
        </p:spPr>
        <p:txBody>
          <a:bodyPr>
            <a:normAutofit/>
          </a:bodyPr>
          <a:lstStyle/>
          <a:p>
            <a:pPr algn="l"/>
            <a:r>
              <a:rPr lang="en-AU" dirty="0" smtClean="0">
                <a:solidFill>
                  <a:srgbClr val="47C3D3"/>
                </a:solidFill>
                <a:latin typeface="Arial" panose="020B0604020202020204" pitchFamily="34" charset="0"/>
                <a:cs typeface="Arial" panose="020B0604020202020204" pitchFamily="34" charset="0"/>
              </a:rPr>
              <a:t>Introduction Part 2 – The Six Key Principles of Catholic Social Teaching</a:t>
            </a:r>
            <a:endParaRPr lang="en-US" dirty="0">
              <a:solidFill>
                <a:srgbClr val="47C3D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9542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Catholic social </a:t>
            </a:r>
            <a:r>
              <a:rPr lang="en-US" dirty="0">
                <a:latin typeface="Arial"/>
                <a:cs typeface="Arial"/>
              </a:rPr>
              <a:t>t</a:t>
            </a:r>
            <a:r>
              <a:rPr lang="en-US" dirty="0" smtClean="0">
                <a:latin typeface="Arial"/>
                <a:cs typeface="Arial"/>
              </a:rPr>
              <a:t>eaching</a:t>
            </a:r>
            <a:endParaRPr lang="en-US" dirty="0">
              <a:latin typeface="Arial"/>
              <a:cs typeface="Arial"/>
            </a:endParaRPr>
          </a:p>
        </p:txBody>
      </p:sp>
      <p:sp>
        <p:nvSpPr>
          <p:cNvPr id="3" name="Content Placeholder 2"/>
          <p:cNvSpPr>
            <a:spLocks noGrp="1"/>
          </p:cNvSpPr>
          <p:nvPr>
            <p:ph idx="1"/>
          </p:nvPr>
        </p:nvSpPr>
        <p:spPr>
          <a:xfrm>
            <a:off x="838200" y="1825625"/>
            <a:ext cx="10056690" cy="4351338"/>
          </a:xfrm>
        </p:spPr>
        <p:txBody>
          <a:bodyPr>
            <a:normAutofit/>
          </a:bodyPr>
          <a:lstStyle/>
          <a:p>
            <a:pPr algn="just"/>
            <a:r>
              <a:rPr lang="en-US" sz="1800" dirty="0" smtClean="0">
                <a:latin typeface="Arial"/>
                <a:cs typeface="Arial"/>
              </a:rPr>
              <a:t>Catholic social </a:t>
            </a:r>
            <a:r>
              <a:rPr lang="en-US" sz="1800" dirty="0">
                <a:latin typeface="Arial"/>
                <a:cs typeface="Arial"/>
              </a:rPr>
              <a:t>t</a:t>
            </a:r>
            <a:r>
              <a:rPr lang="en-US" sz="1800" dirty="0" smtClean="0">
                <a:latin typeface="Arial"/>
                <a:cs typeface="Arial"/>
              </a:rPr>
              <a:t>eaching goes by various names:</a:t>
            </a:r>
          </a:p>
          <a:p>
            <a:pPr lvl="1" algn="just"/>
            <a:r>
              <a:rPr lang="en-US" sz="1800" dirty="0" smtClean="0">
                <a:latin typeface="Arial"/>
                <a:cs typeface="Arial"/>
              </a:rPr>
              <a:t>Catholic social </a:t>
            </a:r>
            <a:r>
              <a:rPr lang="en-US" sz="1800" dirty="0">
                <a:latin typeface="Arial"/>
                <a:cs typeface="Arial"/>
              </a:rPr>
              <a:t>d</a:t>
            </a:r>
            <a:r>
              <a:rPr lang="en-US" sz="1800" dirty="0" smtClean="0">
                <a:latin typeface="Arial"/>
                <a:cs typeface="Arial"/>
              </a:rPr>
              <a:t>octrine</a:t>
            </a:r>
          </a:p>
          <a:p>
            <a:pPr lvl="1" algn="just"/>
            <a:r>
              <a:rPr lang="en-US" sz="1800" dirty="0" smtClean="0">
                <a:latin typeface="Arial"/>
                <a:cs typeface="Arial"/>
              </a:rPr>
              <a:t>Catholic social </a:t>
            </a:r>
            <a:r>
              <a:rPr lang="en-US" sz="1800" dirty="0">
                <a:latin typeface="Arial"/>
                <a:cs typeface="Arial"/>
              </a:rPr>
              <a:t>t</a:t>
            </a:r>
            <a:r>
              <a:rPr lang="en-US" sz="1800" dirty="0" smtClean="0">
                <a:latin typeface="Arial"/>
                <a:cs typeface="Arial"/>
              </a:rPr>
              <a:t>hought</a:t>
            </a:r>
          </a:p>
          <a:p>
            <a:pPr lvl="1" algn="just"/>
            <a:r>
              <a:rPr lang="en-US" sz="1800" dirty="0" smtClean="0">
                <a:latin typeface="Arial"/>
                <a:cs typeface="Arial"/>
              </a:rPr>
              <a:t>The social </a:t>
            </a:r>
            <a:r>
              <a:rPr lang="en-US" sz="1800" dirty="0">
                <a:latin typeface="Arial"/>
                <a:cs typeface="Arial"/>
              </a:rPr>
              <a:t>t</a:t>
            </a:r>
            <a:r>
              <a:rPr lang="en-US" sz="1800" dirty="0" smtClean="0">
                <a:latin typeface="Arial"/>
                <a:cs typeface="Arial"/>
              </a:rPr>
              <a:t>eaching of the Church</a:t>
            </a:r>
          </a:p>
          <a:p>
            <a:pPr algn="just"/>
            <a:endParaRPr lang="en-US" sz="1800" dirty="0" smtClean="0">
              <a:latin typeface="Arial"/>
              <a:cs typeface="Arial"/>
            </a:endParaRPr>
          </a:p>
          <a:p>
            <a:pPr algn="just"/>
            <a:r>
              <a:rPr lang="en-US" sz="1800" dirty="0" smtClean="0">
                <a:latin typeface="Arial"/>
                <a:cs typeface="Arial"/>
              </a:rPr>
              <a:t>However, throughout the literature in Catholic education it is referred to as Catholic social </a:t>
            </a:r>
            <a:r>
              <a:rPr lang="en-US" sz="1800" dirty="0">
                <a:latin typeface="Arial"/>
                <a:cs typeface="Arial"/>
              </a:rPr>
              <a:t>t</a:t>
            </a:r>
            <a:r>
              <a:rPr lang="en-US" sz="1800" dirty="0" smtClean="0">
                <a:latin typeface="Arial"/>
                <a:cs typeface="Arial"/>
              </a:rPr>
              <a:t>eaching or more commonly by its abbreviation CST.</a:t>
            </a:r>
          </a:p>
          <a:p>
            <a:endParaRPr lang="en-US" sz="1800" dirty="0">
              <a:latin typeface="Arial"/>
              <a:cs typeface="Arial"/>
            </a:endParaRPr>
          </a:p>
        </p:txBody>
      </p:sp>
    </p:spTree>
    <p:extLst>
      <p:ext uri="{BB962C8B-B14F-4D97-AF65-F5344CB8AC3E}">
        <p14:creationId xmlns:p14="http://schemas.microsoft.com/office/powerpoint/2010/main" val="1112668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What is Catholic social </a:t>
            </a:r>
            <a:r>
              <a:rPr lang="en-US" dirty="0">
                <a:latin typeface="Arial"/>
                <a:cs typeface="Arial"/>
              </a:rPr>
              <a:t>t</a:t>
            </a:r>
            <a:r>
              <a:rPr lang="en-US" dirty="0" smtClean="0">
                <a:latin typeface="Arial"/>
                <a:cs typeface="Arial"/>
              </a:rPr>
              <a:t>eaching?</a:t>
            </a:r>
            <a:endParaRPr lang="en-US" dirty="0">
              <a:latin typeface="Arial"/>
              <a:cs typeface="Arial"/>
            </a:endParaRPr>
          </a:p>
        </p:txBody>
      </p:sp>
      <p:sp>
        <p:nvSpPr>
          <p:cNvPr id="3" name="Content Placeholder 2"/>
          <p:cNvSpPr>
            <a:spLocks noGrp="1"/>
          </p:cNvSpPr>
          <p:nvPr>
            <p:ph idx="1"/>
          </p:nvPr>
        </p:nvSpPr>
        <p:spPr>
          <a:xfrm>
            <a:off x="838200" y="1684523"/>
            <a:ext cx="9486928" cy="4547350"/>
          </a:xfrm>
        </p:spPr>
        <p:txBody>
          <a:bodyPr>
            <a:noAutofit/>
          </a:bodyPr>
          <a:lstStyle/>
          <a:p>
            <a:pPr>
              <a:lnSpc>
                <a:spcPct val="110000"/>
              </a:lnSpc>
            </a:pPr>
            <a:r>
              <a:rPr lang="en-US" sz="1600" dirty="0" smtClean="0">
                <a:latin typeface="Arial"/>
                <a:cs typeface="Arial"/>
              </a:rPr>
              <a:t>Always </a:t>
            </a:r>
            <a:r>
              <a:rPr lang="en-US" sz="1600" dirty="0">
                <a:latin typeface="Arial"/>
                <a:cs typeface="Arial"/>
              </a:rPr>
              <a:t>taking as its starting point </a:t>
            </a:r>
            <a:r>
              <a:rPr lang="en-AU" sz="1600" dirty="0">
                <a:latin typeface="Arial"/>
                <a:cs typeface="Arial"/>
              </a:rPr>
              <a:t>the person and message of </a:t>
            </a:r>
            <a:r>
              <a:rPr lang="en-AU" sz="1600" dirty="0" smtClean="0">
                <a:latin typeface="Arial"/>
                <a:cs typeface="Arial"/>
              </a:rPr>
              <a:t>Jesus, </a:t>
            </a:r>
            <a:r>
              <a:rPr lang="en-US" sz="1600" dirty="0" smtClean="0">
                <a:latin typeface="Arial"/>
                <a:cs typeface="Arial"/>
              </a:rPr>
              <a:t>Catholic social </a:t>
            </a:r>
            <a:r>
              <a:rPr lang="en-US" sz="1600" dirty="0">
                <a:latin typeface="Arial"/>
                <a:cs typeface="Arial"/>
              </a:rPr>
              <a:t>t</a:t>
            </a:r>
            <a:r>
              <a:rPr lang="en-US" sz="1600" dirty="0" smtClean="0">
                <a:latin typeface="Arial"/>
                <a:cs typeface="Arial"/>
              </a:rPr>
              <a:t>eaching may be defined as the principles developed by the Church on matters </a:t>
            </a:r>
            <a:r>
              <a:rPr lang="en-US" sz="1600" dirty="0">
                <a:latin typeface="Arial"/>
                <a:cs typeface="Arial"/>
              </a:rPr>
              <a:t>of social justice, involving issues of poverty and wealth, education, </a:t>
            </a:r>
            <a:r>
              <a:rPr lang="en-US" sz="1600" dirty="0" smtClean="0">
                <a:latin typeface="Arial"/>
                <a:cs typeface="Arial"/>
              </a:rPr>
              <a:t>economics</a:t>
            </a:r>
            <a:r>
              <a:rPr lang="en-US" sz="1600" dirty="0">
                <a:latin typeface="Arial"/>
                <a:cs typeface="Arial"/>
              </a:rPr>
              <a:t>, social organisation and the role of the </a:t>
            </a:r>
            <a:r>
              <a:rPr lang="en-US" sz="1600" dirty="0" smtClean="0">
                <a:latin typeface="Arial"/>
                <a:cs typeface="Arial"/>
              </a:rPr>
              <a:t>government</a:t>
            </a:r>
            <a:endParaRPr lang="en-US" sz="1600" dirty="0">
              <a:latin typeface="Arial"/>
              <a:cs typeface="Arial"/>
            </a:endParaRPr>
          </a:p>
          <a:p>
            <a:pPr>
              <a:lnSpc>
                <a:spcPct val="110000"/>
              </a:lnSpc>
            </a:pPr>
            <a:r>
              <a:rPr lang="en-US" sz="1600" dirty="0">
                <a:latin typeface="Arial"/>
                <a:cs typeface="Arial"/>
              </a:rPr>
              <a:t>The Church's social teaching </a:t>
            </a:r>
            <a:r>
              <a:rPr lang="is-IS" sz="1600" dirty="0" smtClean="0">
                <a:latin typeface="Arial"/>
                <a:cs typeface="Arial"/>
              </a:rPr>
              <a:t>… “</a:t>
            </a:r>
            <a:r>
              <a:rPr lang="en-US" sz="1600" i="1" dirty="0" smtClean="0">
                <a:latin typeface="Arial"/>
                <a:cs typeface="Arial"/>
              </a:rPr>
              <a:t>is about ethical </a:t>
            </a:r>
            <a:r>
              <a:rPr lang="en-US" sz="1600" i="1" dirty="0">
                <a:latin typeface="Arial"/>
                <a:cs typeface="Arial"/>
              </a:rPr>
              <a:t>formation, </a:t>
            </a:r>
            <a:r>
              <a:rPr lang="en-US" sz="1600" i="1" dirty="0" smtClean="0">
                <a:latin typeface="Arial"/>
                <a:cs typeface="Arial"/>
              </a:rPr>
              <a:t>[it is the Church’s] own </a:t>
            </a:r>
            <a:r>
              <a:rPr lang="en-US" sz="1600" i="1" dirty="0">
                <a:latin typeface="Arial"/>
                <a:cs typeface="Arial"/>
              </a:rPr>
              <a:t>specific contribution towards understanding the requirements of justice and achieving them </a:t>
            </a:r>
            <a:r>
              <a:rPr lang="en-US" sz="1600" i="1" dirty="0" smtClean="0">
                <a:latin typeface="Arial"/>
                <a:cs typeface="Arial"/>
              </a:rPr>
              <a:t>politically”</a:t>
            </a:r>
            <a:r>
              <a:rPr lang="en-US" sz="1600" i="1" baseline="30000" dirty="0" smtClean="0">
                <a:latin typeface="Arial"/>
                <a:cs typeface="Arial"/>
              </a:rPr>
              <a:t>1</a:t>
            </a:r>
          </a:p>
          <a:p>
            <a:pPr>
              <a:lnSpc>
                <a:spcPct val="110000"/>
              </a:lnSpc>
            </a:pPr>
            <a:r>
              <a:rPr lang="en-US" sz="1600" dirty="0" smtClean="0">
                <a:latin typeface="Arial"/>
                <a:cs typeface="Arial"/>
              </a:rPr>
              <a:t>This is not to suggest that Catholic social </a:t>
            </a:r>
            <a:r>
              <a:rPr lang="en-US" sz="1600" dirty="0">
                <a:latin typeface="Arial"/>
                <a:cs typeface="Arial"/>
              </a:rPr>
              <a:t>t</a:t>
            </a:r>
            <a:r>
              <a:rPr lang="en-US" sz="1600" dirty="0" smtClean="0">
                <a:latin typeface="Arial"/>
                <a:cs typeface="Arial"/>
              </a:rPr>
              <a:t>eaching presents a political viewpoint. Rather [the Church] cannot and must not remain on the sidelines in the fight for justice</a:t>
            </a:r>
            <a:r>
              <a:rPr lang="en-US" sz="1600" baseline="30000" dirty="0" smtClean="0">
                <a:latin typeface="Arial"/>
                <a:cs typeface="Arial"/>
              </a:rPr>
              <a:t>2</a:t>
            </a:r>
          </a:p>
          <a:p>
            <a:pPr>
              <a:lnSpc>
                <a:spcPct val="110000"/>
              </a:lnSpc>
            </a:pPr>
            <a:r>
              <a:rPr lang="en-US" sz="1600" dirty="0" smtClean="0">
                <a:latin typeface="Arial"/>
                <a:cs typeface="Arial"/>
              </a:rPr>
              <a:t>A just society must be the achievement of politics, not of the Church. Yet the promotion of justice through efforts to bring about openness of mind and will to the demands of the common good is something which concerns the Church deeply</a:t>
            </a:r>
            <a:r>
              <a:rPr lang="en-US" sz="1600" baseline="30000" dirty="0" smtClean="0">
                <a:latin typeface="Arial"/>
                <a:cs typeface="Arial"/>
              </a:rPr>
              <a:t>3</a:t>
            </a:r>
          </a:p>
          <a:p>
            <a:pPr>
              <a:lnSpc>
                <a:spcPct val="110000"/>
              </a:lnSpc>
            </a:pPr>
            <a:r>
              <a:rPr lang="en-US" sz="1600" dirty="0" smtClean="0">
                <a:latin typeface="Arial"/>
                <a:cs typeface="Arial"/>
              </a:rPr>
              <a:t>When reading the </a:t>
            </a:r>
            <a:r>
              <a:rPr lang="en-US" sz="1600" i="1" dirty="0" smtClean="0">
                <a:latin typeface="Arial"/>
                <a:cs typeface="Arial"/>
              </a:rPr>
              <a:t>“signs of the times” </a:t>
            </a:r>
            <a:r>
              <a:rPr lang="en-US" sz="1600" dirty="0" smtClean="0">
                <a:latin typeface="Arial"/>
                <a:cs typeface="Arial"/>
              </a:rPr>
              <a:t>Catholic social </a:t>
            </a:r>
            <a:r>
              <a:rPr lang="en-US" sz="1600" dirty="0">
                <a:latin typeface="Arial"/>
                <a:cs typeface="Arial"/>
              </a:rPr>
              <a:t>t</a:t>
            </a:r>
            <a:r>
              <a:rPr lang="en-US" sz="1600" dirty="0" smtClean="0">
                <a:latin typeface="Arial"/>
                <a:cs typeface="Arial"/>
              </a:rPr>
              <a:t>eaching provides us with underlying principles to guide us to make moral, ethical and just decisions in all areas of social life, including education. </a:t>
            </a:r>
            <a:endParaRPr lang="en-US" sz="1600" dirty="0">
              <a:latin typeface="Arial"/>
              <a:cs typeface="Arial"/>
            </a:endParaRPr>
          </a:p>
          <a:p>
            <a:pPr algn="just">
              <a:lnSpc>
                <a:spcPct val="110000"/>
              </a:lnSpc>
            </a:pPr>
            <a:endParaRPr lang="en-US" sz="1600" dirty="0">
              <a:latin typeface="Arial"/>
              <a:cs typeface="Arial"/>
            </a:endParaRPr>
          </a:p>
        </p:txBody>
      </p:sp>
    </p:spTree>
    <p:extLst>
      <p:ext uri="{BB962C8B-B14F-4D97-AF65-F5344CB8AC3E}">
        <p14:creationId xmlns:p14="http://schemas.microsoft.com/office/powerpoint/2010/main" val="3093178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 a century of social </a:t>
            </a:r>
            <a:r>
              <a:rPr lang="en-US" dirty="0"/>
              <a:t>e</a:t>
            </a:r>
            <a:r>
              <a:rPr lang="en-US" dirty="0" smtClean="0"/>
              <a:t>ncyclicals</a:t>
            </a:r>
            <a:endParaRPr lang="en-US" dirty="0"/>
          </a:p>
        </p:txBody>
      </p:sp>
      <p:sp>
        <p:nvSpPr>
          <p:cNvPr id="3" name="Content Placeholder 2"/>
          <p:cNvSpPr>
            <a:spLocks noGrp="1"/>
          </p:cNvSpPr>
          <p:nvPr>
            <p:ph idx="1"/>
          </p:nvPr>
        </p:nvSpPr>
        <p:spPr>
          <a:xfrm>
            <a:off x="838200" y="1825625"/>
            <a:ext cx="9228211" cy="4351338"/>
          </a:xfrm>
        </p:spPr>
        <p:txBody>
          <a:bodyPr>
            <a:normAutofit/>
          </a:bodyPr>
          <a:lstStyle/>
          <a:p>
            <a:r>
              <a:rPr lang="en-US" sz="1800" dirty="0" smtClean="0">
                <a:latin typeface="Arial"/>
                <a:cs typeface="Arial"/>
              </a:rPr>
              <a:t>As mentioned in part 1 of this introduction to Catholic social </a:t>
            </a:r>
            <a:r>
              <a:rPr lang="en-US" sz="1800" dirty="0">
                <a:latin typeface="Arial"/>
                <a:cs typeface="Arial"/>
              </a:rPr>
              <a:t>t</a:t>
            </a:r>
            <a:r>
              <a:rPr lang="en-US" sz="1800" dirty="0" smtClean="0">
                <a:latin typeface="Arial"/>
                <a:cs typeface="Arial"/>
              </a:rPr>
              <a:t>eaching, the first social </a:t>
            </a:r>
            <a:r>
              <a:rPr lang="en-US" sz="1800" dirty="0">
                <a:latin typeface="Arial"/>
                <a:cs typeface="Arial"/>
              </a:rPr>
              <a:t>encyclical was written in </a:t>
            </a:r>
            <a:r>
              <a:rPr lang="en-US" sz="1800" dirty="0" smtClean="0">
                <a:latin typeface="Arial"/>
                <a:cs typeface="Arial"/>
              </a:rPr>
              <a:t>response to </a:t>
            </a:r>
            <a:r>
              <a:rPr lang="en-US" sz="1800" dirty="0">
                <a:latin typeface="Arial"/>
                <a:cs typeface="Arial"/>
              </a:rPr>
              <a:t>industrial revolution and the negative effects on workers. This </a:t>
            </a:r>
            <a:r>
              <a:rPr lang="en-US" sz="1800" dirty="0" smtClean="0">
                <a:latin typeface="Arial"/>
                <a:cs typeface="Arial"/>
              </a:rPr>
              <a:t>encyclical </a:t>
            </a:r>
            <a:r>
              <a:rPr lang="en-US" sz="1800" dirty="0">
                <a:latin typeface="Arial"/>
                <a:cs typeface="Arial"/>
              </a:rPr>
              <a:t>set out some key </a:t>
            </a:r>
            <a:r>
              <a:rPr lang="en-US" sz="1800" dirty="0" smtClean="0">
                <a:latin typeface="Arial"/>
                <a:cs typeface="Arial"/>
              </a:rPr>
              <a:t>principles</a:t>
            </a:r>
            <a:r>
              <a:rPr lang="en-US" sz="1800" dirty="0">
                <a:latin typeface="Arial"/>
                <a:cs typeface="Arial"/>
              </a:rPr>
              <a:t>:</a:t>
            </a:r>
            <a:endParaRPr lang="en-US" sz="1800" dirty="0" smtClean="0">
              <a:latin typeface="Arial"/>
              <a:cs typeface="Arial"/>
            </a:endParaRPr>
          </a:p>
          <a:p>
            <a:pPr lvl="1"/>
            <a:r>
              <a:rPr lang="en-US" sz="1800" dirty="0" smtClean="0">
                <a:latin typeface="Arial"/>
                <a:cs typeface="Arial"/>
              </a:rPr>
              <a:t>The duties </a:t>
            </a:r>
            <a:r>
              <a:rPr lang="en-US" sz="1800" dirty="0">
                <a:latin typeface="Arial"/>
                <a:cs typeface="Arial"/>
              </a:rPr>
              <a:t>between labour and capital, as well as government and its citizens. </a:t>
            </a:r>
            <a:r>
              <a:rPr lang="en-US" sz="1800" dirty="0" smtClean="0">
                <a:latin typeface="Arial"/>
                <a:cs typeface="Arial"/>
              </a:rPr>
              <a:t>It was particularly concerned with the </a:t>
            </a:r>
            <a:r>
              <a:rPr lang="en-US" sz="1800" i="1" dirty="0" smtClean="0">
                <a:latin typeface="Arial"/>
                <a:cs typeface="Arial"/>
              </a:rPr>
              <a:t>"The </a:t>
            </a:r>
            <a:r>
              <a:rPr lang="en-US" sz="1800" i="1" dirty="0">
                <a:latin typeface="Arial"/>
                <a:cs typeface="Arial"/>
              </a:rPr>
              <a:t>misery and wretchedness pressing so unjustly on the majority of the working class</a:t>
            </a:r>
            <a:r>
              <a:rPr lang="en-US" sz="1800" i="1" dirty="0" smtClean="0">
                <a:latin typeface="Arial"/>
                <a:cs typeface="Arial"/>
              </a:rPr>
              <a:t>.”</a:t>
            </a:r>
            <a:r>
              <a:rPr lang="en-US" sz="1800" baseline="30000" dirty="0" smtClean="0">
                <a:latin typeface="Arial"/>
                <a:cs typeface="Arial"/>
              </a:rPr>
              <a:t>4</a:t>
            </a:r>
            <a:r>
              <a:rPr lang="en-US" sz="1800" dirty="0" smtClean="0">
                <a:latin typeface="Arial"/>
                <a:cs typeface="Arial"/>
              </a:rPr>
              <a:t> </a:t>
            </a:r>
          </a:p>
          <a:p>
            <a:pPr lvl="1"/>
            <a:r>
              <a:rPr lang="en-US" sz="1800" dirty="0" smtClean="0">
                <a:latin typeface="Arial"/>
                <a:cs typeface="Arial"/>
              </a:rPr>
              <a:t>It </a:t>
            </a:r>
            <a:r>
              <a:rPr lang="en-US" sz="1800" dirty="0">
                <a:latin typeface="Arial"/>
                <a:cs typeface="Arial"/>
              </a:rPr>
              <a:t>supported the rights of labour to form </a:t>
            </a:r>
            <a:r>
              <a:rPr lang="en-US" sz="1800" dirty="0" smtClean="0">
                <a:latin typeface="Arial"/>
                <a:cs typeface="Arial"/>
              </a:rPr>
              <a:t>unions.</a:t>
            </a:r>
          </a:p>
          <a:p>
            <a:pPr lvl="1"/>
            <a:r>
              <a:rPr lang="en-US" sz="1800" dirty="0" smtClean="0">
                <a:latin typeface="Arial"/>
                <a:cs typeface="Arial"/>
              </a:rPr>
              <a:t>Rejected </a:t>
            </a:r>
            <a:r>
              <a:rPr lang="en-US" sz="1800" dirty="0">
                <a:latin typeface="Arial"/>
                <a:cs typeface="Arial"/>
              </a:rPr>
              <a:t>socialism and unrestricted </a:t>
            </a:r>
            <a:r>
              <a:rPr lang="en-US" sz="1800" dirty="0" smtClean="0">
                <a:latin typeface="Arial"/>
                <a:cs typeface="Arial"/>
              </a:rPr>
              <a:t>capitalism.</a:t>
            </a:r>
          </a:p>
          <a:p>
            <a:pPr lvl="1"/>
            <a:r>
              <a:rPr lang="en-US" sz="1800" dirty="0" smtClean="0">
                <a:latin typeface="Arial"/>
                <a:cs typeface="Arial"/>
              </a:rPr>
              <a:t>Affirmed </a:t>
            </a:r>
            <a:r>
              <a:rPr lang="en-US" sz="1800" dirty="0">
                <a:latin typeface="Arial"/>
                <a:cs typeface="Arial"/>
              </a:rPr>
              <a:t>the right to private property</a:t>
            </a:r>
            <a:r>
              <a:rPr lang="en-US" sz="1800" dirty="0" smtClean="0">
                <a:latin typeface="Arial"/>
                <a:cs typeface="Arial"/>
              </a:rPr>
              <a:t>.</a:t>
            </a:r>
          </a:p>
          <a:p>
            <a:r>
              <a:rPr lang="en-US" sz="1800" dirty="0" smtClean="0">
                <a:latin typeface="Arial"/>
                <a:cs typeface="Arial"/>
              </a:rPr>
              <a:t>Since Rerum Novarum the Church has </a:t>
            </a:r>
            <a:r>
              <a:rPr lang="en-US" sz="1800" i="1" dirty="0" smtClean="0">
                <a:latin typeface="Arial"/>
                <a:cs typeface="Arial"/>
              </a:rPr>
              <a:t>“read the signs of the times” </a:t>
            </a:r>
            <a:r>
              <a:rPr lang="en-US" sz="1800" dirty="0" smtClean="0">
                <a:latin typeface="Arial"/>
                <a:cs typeface="Arial"/>
              </a:rPr>
              <a:t>and produced numerous social encyclicals that have reaffirmed previous encyclicals whilst putting forward new principles and ideas reflecting the changing nature of society and the world.</a:t>
            </a:r>
            <a:endParaRPr lang="en-US" sz="1800" dirty="0">
              <a:latin typeface="Arial"/>
              <a:cs typeface="Arial"/>
            </a:endParaRPr>
          </a:p>
          <a:p>
            <a:pPr marL="0" indent="0">
              <a:buNone/>
            </a:pPr>
            <a:endParaRPr lang="en-US" sz="2000" dirty="0">
              <a:latin typeface="Arial"/>
              <a:cs typeface="Arial"/>
            </a:endParaRPr>
          </a:p>
        </p:txBody>
      </p:sp>
    </p:spTree>
    <p:extLst>
      <p:ext uri="{BB962C8B-B14F-4D97-AF65-F5344CB8AC3E}">
        <p14:creationId xmlns:p14="http://schemas.microsoft.com/office/powerpoint/2010/main" val="2279592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Catholic social </a:t>
            </a:r>
            <a:r>
              <a:rPr lang="en-US" dirty="0"/>
              <a:t>t</a:t>
            </a:r>
            <a:r>
              <a:rPr lang="en-US" dirty="0" smtClean="0"/>
              <a:t>eaching</a:t>
            </a:r>
            <a:endParaRPr lang="en-US" dirty="0"/>
          </a:p>
        </p:txBody>
      </p:sp>
      <p:sp>
        <p:nvSpPr>
          <p:cNvPr id="3" name="Content Placeholder 2"/>
          <p:cNvSpPr>
            <a:spLocks noGrp="1"/>
          </p:cNvSpPr>
          <p:nvPr>
            <p:ph idx="1"/>
          </p:nvPr>
        </p:nvSpPr>
        <p:spPr>
          <a:xfrm>
            <a:off x="838201" y="1690688"/>
            <a:ext cx="9322290" cy="4486275"/>
          </a:xfrm>
        </p:spPr>
        <p:txBody>
          <a:bodyPr>
            <a:normAutofit/>
          </a:bodyPr>
          <a:lstStyle/>
          <a:p>
            <a:pPr>
              <a:lnSpc>
                <a:spcPct val="110000"/>
              </a:lnSpc>
            </a:pPr>
            <a:r>
              <a:rPr lang="en-US" sz="1600" dirty="0" smtClean="0">
                <a:latin typeface="Arial"/>
                <a:cs typeface="Arial"/>
              </a:rPr>
              <a:t>Since 1891, the Church has put forward key ideas and principles as ethical formation and as </a:t>
            </a:r>
            <a:r>
              <a:rPr lang="en-AU" sz="1600" dirty="0" smtClean="0">
                <a:latin typeface="Arial"/>
                <a:cs typeface="Arial"/>
              </a:rPr>
              <a:t>a </a:t>
            </a:r>
            <a:r>
              <a:rPr lang="en-US" sz="1600" dirty="0" smtClean="0">
                <a:latin typeface="Arial"/>
                <a:cs typeface="Arial"/>
              </a:rPr>
              <a:t>guide </a:t>
            </a:r>
            <a:r>
              <a:rPr lang="en-AU" sz="1600" dirty="0" smtClean="0">
                <a:latin typeface="Arial"/>
                <a:cs typeface="Arial"/>
              </a:rPr>
              <a:t>to</a:t>
            </a:r>
            <a:r>
              <a:rPr lang="en-US" sz="1600" dirty="0" smtClean="0">
                <a:latin typeface="Arial"/>
                <a:cs typeface="Arial"/>
              </a:rPr>
              <a:t> </a:t>
            </a:r>
            <a:r>
              <a:rPr lang="en-US" sz="1600" dirty="0">
                <a:latin typeface="Arial"/>
                <a:cs typeface="Arial"/>
              </a:rPr>
              <a:t>make </a:t>
            </a:r>
            <a:r>
              <a:rPr lang="en-US" sz="1600" dirty="0" smtClean="0">
                <a:latin typeface="Arial"/>
                <a:cs typeface="Arial"/>
              </a:rPr>
              <a:t>moral, </a:t>
            </a:r>
            <a:r>
              <a:rPr lang="en-US" sz="1600" dirty="0">
                <a:latin typeface="Arial"/>
                <a:cs typeface="Arial"/>
              </a:rPr>
              <a:t>ethical </a:t>
            </a:r>
            <a:r>
              <a:rPr lang="en-US" sz="1600" dirty="0" smtClean="0">
                <a:latin typeface="Arial"/>
                <a:cs typeface="Arial"/>
              </a:rPr>
              <a:t>and </a:t>
            </a:r>
            <a:r>
              <a:rPr lang="en-US" sz="1600" dirty="0">
                <a:latin typeface="Arial"/>
                <a:cs typeface="Arial"/>
              </a:rPr>
              <a:t>just </a:t>
            </a:r>
            <a:r>
              <a:rPr lang="en-US" sz="1600" dirty="0" smtClean="0">
                <a:latin typeface="Arial"/>
                <a:cs typeface="Arial"/>
              </a:rPr>
              <a:t>decisions </a:t>
            </a:r>
            <a:r>
              <a:rPr lang="en-US" sz="1600" dirty="0">
                <a:latin typeface="Arial"/>
                <a:cs typeface="Arial"/>
              </a:rPr>
              <a:t>in all areas of social </a:t>
            </a:r>
            <a:r>
              <a:rPr lang="en-US" sz="1600" dirty="0" smtClean="0">
                <a:latin typeface="Arial"/>
                <a:cs typeface="Arial"/>
              </a:rPr>
              <a:t>life, </a:t>
            </a:r>
            <a:r>
              <a:rPr lang="en-US" sz="1600" dirty="0">
                <a:latin typeface="Arial"/>
                <a:cs typeface="Arial"/>
              </a:rPr>
              <a:t>including education</a:t>
            </a:r>
            <a:r>
              <a:rPr lang="en-US" sz="1600" dirty="0" smtClean="0">
                <a:latin typeface="Arial"/>
                <a:cs typeface="Arial"/>
              </a:rPr>
              <a:t>.</a:t>
            </a:r>
          </a:p>
          <a:p>
            <a:pPr>
              <a:lnSpc>
                <a:spcPct val="110000"/>
              </a:lnSpc>
            </a:pPr>
            <a:r>
              <a:rPr lang="en-US" sz="1600" dirty="0" smtClean="0">
                <a:latin typeface="Arial"/>
                <a:cs typeface="Arial"/>
              </a:rPr>
              <a:t>Whilst there is much written on Catholic social </a:t>
            </a:r>
            <a:r>
              <a:rPr lang="en-US" sz="1600" dirty="0">
                <a:latin typeface="Arial"/>
                <a:cs typeface="Arial"/>
              </a:rPr>
              <a:t>t</a:t>
            </a:r>
            <a:r>
              <a:rPr lang="en-US" sz="1600" dirty="0" smtClean="0">
                <a:latin typeface="Arial"/>
                <a:cs typeface="Arial"/>
              </a:rPr>
              <a:t>eaching however, for our purposes the following six key principles help </a:t>
            </a:r>
            <a:r>
              <a:rPr lang="en-US" sz="1600" dirty="0" err="1" smtClean="0">
                <a:latin typeface="Arial"/>
                <a:cs typeface="Arial"/>
              </a:rPr>
              <a:t>summarise</a:t>
            </a:r>
            <a:r>
              <a:rPr lang="en-US" sz="1600" dirty="0" smtClean="0">
                <a:latin typeface="Arial"/>
                <a:cs typeface="Arial"/>
              </a:rPr>
              <a:t> CST</a:t>
            </a:r>
          </a:p>
          <a:p>
            <a:pPr lvl="1">
              <a:lnSpc>
                <a:spcPct val="110000"/>
              </a:lnSpc>
            </a:pPr>
            <a:r>
              <a:rPr lang="en-US" sz="1600" dirty="0" smtClean="0">
                <a:latin typeface="Arial"/>
                <a:cs typeface="Arial"/>
              </a:rPr>
              <a:t>Principle One: 	Dignity of the human </a:t>
            </a:r>
            <a:r>
              <a:rPr lang="en-US" sz="1600" dirty="0">
                <a:latin typeface="Arial"/>
                <a:cs typeface="Arial"/>
              </a:rPr>
              <a:t>p</a:t>
            </a:r>
            <a:r>
              <a:rPr lang="en-US" sz="1600" dirty="0" smtClean="0">
                <a:latin typeface="Arial"/>
                <a:cs typeface="Arial"/>
              </a:rPr>
              <a:t>erson</a:t>
            </a:r>
          </a:p>
          <a:p>
            <a:pPr lvl="1">
              <a:lnSpc>
                <a:spcPct val="110000"/>
              </a:lnSpc>
            </a:pPr>
            <a:r>
              <a:rPr lang="en-US" sz="1600" dirty="0" smtClean="0">
                <a:latin typeface="Arial"/>
                <a:cs typeface="Arial"/>
              </a:rPr>
              <a:t>Principle Two: 	The </a:t>
            </a:r>
            <a:r>
              <a:rPr lang="en-US" sz="1600" dirty="0">
                <a:latin typeface="Arial"/>
                <a:cs typeface="Arial"/>
              </a:rPr>
              <a:t>c</a:t>
            </a:r>
            <a:r>
              <a:rPr lang="en-US" sz="1600" dirty="0" smtClean="0">
                <a:latin typeface="Arial"/>
                <a:cs typeface="Arial"/>
              </a:rPr>
              <a:t>ommon </a:t>
            </a:r>
            <a:r>
              <a:rPr lang="en-US" sz="1600" dirty="0">
                <a:latin typeface="Arial"/>
                <a:cs typeface="Arial"/>
              </a:rPr>
              <a:t>g</a:t>
            </a:r>
            <a:r>
              <a:rPr lang="en-US" sz="1600" dirty="0" smtClean="0">
                <a:latin typeface="Arial"/>
                <a:cs typeface="Arial"/>
              </a:rPr>
              <a:t>ood</a:t>
            </a:r>
            <a:endParaRPr lang="en-US" sz="1600" dirty="0">
              <a:latin typeface="Arial"/>
              <a:cs typeface="Arial"/>
            </a:endParaRPr>
          </a:p>
          <a:p>
            <a:pPr lvl="1">
              <a:lnSpc>
                <a:spcPct val="110000"/>
              </a:lnSpc>
            </a:pPr>
            <a:r>
              <a:rPr lang="en-US" sz="1600" dirty="0">
                <a:latin typeface="Arial"/>
                <a:cs typeface="Arial"/>
              </a:rPr>
              <a:t>Principle Three: </a:t>
            </a:r>
            <a:r>
              <a:rPr lang="en-US" sz="1600" dirty="0" smtClean="0">
                <a:latin typeface="Arial"/>
                <a:cs typeface="Arial"/>
              </a:rPr>
              <a:t>	Preferential </a:t>
            </a:r>
            <a:r>
              <a:rPr lang="en-US" sz="1600" dirty="0">
                <a:latin typeface="Arial"/>
                <a:cs typeface="Arial"/>
              </a:rPr>
              <a:t>o</a:t>
            </a:r>
            <a:r>
              <a:rPr lang="en-US" sz="1600" dirty="0" smtClean="0">
                <a:latin typeface="Arial"/>
                <a:cs typeface="Arial"/>
              </a:rPr>
              <a:t>ption </a:t>
            </a:r>
            <a:r>
              <a:rPr lang="en-US" sz="1600" dirty="0">
                <a:latin typeface="Arial"/>
                <a:cs typeface="Arial"/>
              </a:rPr>
              <a:t>for the </a:t>
            </a:r>
            <a:r>
              <a:rPr lang="en-US" sz="1600" dirty="0" smtClean="0">
                <a:latin typeface="Arial"/>
                <a:cs typeface="Arial"/>
              </a:rPr>
              <a:t>poor</a:t>
            </a:r>
            <a:endParaRPr lang="en-US" sz="1600" dirty="0">
              <a:latin typeface="Arial"/>
              <a:cs typeface="Arial"/>
            </a:endParaRPr>
          </a:p>
          <a:p>
            <a:pPr lvl="1">
              <a:lnSpc>
                <a:spcPct val="110000"/>
              </a:lnSpc>
            </a:pPr>
            <a:r>
              <a:rPr lang="en-US" sz="1600" dirty="0" smtClean="0">
                <a:latin typeface="Arial"/>
                <a:cs typeface="Arial"/>
              </a:rPr>
              <a:t>Principle Four: 	Subsidiarity</a:t>
            </a:r>
            <a:endParaRPr lang="en-US" sz="1600" dirty="0">
              <a:latin typeface="Arial"/>
              <a:cs typeface="Arial"/>
            </a:endParaRPr>
          </a:p>
          <a:p>
            <a:pPr lvl="1">
              <a:lnSpc>
                <a:spcPct val="110000"/>
              </a:lnSpc>
            </a:pPr>
            <a:r>
              <a:rPr lang="en-US" sz="1600" dirty="0" smtClean="0">
                <a:latin typeface="Arial"/>
                <a:cs typeface="Arial"/>
              </a:rPr>
              <a:t>Principle Five 	Solidarity</a:t>
            </a:r>
            <a:endParaRPr lang="en-US" sz="1600" dirty="0">
              <a:latin typeface="Arial"/>
              <a:cs typeface="Arial"/>
            </a:endParaRPr>
          </a:p>
          <a:p>
            <a:pPr lvl="1">
              <a:lnSpc>
                <a:spcPct val="110000"/>
              </a:lnSpc>
            </a:pPr>
            <a:r>
              <a:rPr lang="en-US" sz="1600" dirty="0" smtClean="0">
                <a:latin typeface="Arial"/>
                <a:cs typeface="Arial"/>
              </a:rPr>
              <a:t>Principle Six: 	Care </a:t>
            </a:r>
            <a:r>
              <a:rPr lang="en-US" sz="1600" dirty="0">
                <a:latin typeface="Arial"/>
                <a:cs typeface="Arial"/>
              </a:rPr>
              <a:t>for God's c</a:t>
            </a:r>
            <a:r>
              <a:rPr lang="en-US" sz="1600" dirty="0" smtClean="0">
                <a:latin typeface="Arial"/>
                <a:cs typeface="Arial"/>
              </a:rPr>
              <a:t>reation</a:t>
            </a:r>
            <a:endParaRPr lang="en-US" sz="1600" dirty="0">
              <a:latin typeface="Arial"/>
              <a:cs typeface="Arial"/>
            </a:endParaRPr>
          </a:p>
          <a:p>
            <a:pPr>
              <a:lnSpc>
                <a:spcPct val="110000"/>
              </a:lnSpc>
            </a:pPr>
            <a:r>
              <a:rPr lang="en-US" sz="1600" dirty="0" smtClean="0">
                <a:latin typeface="Arial"/>
                <a:cs typeface="Arial"/>
              </a:rPr>
              <a:t>The remaining sessions in this series will take a closer look at each of these principles and their implications for </a:t>
            </a:r>
            <a:r>
              <a:rPr lang="en-US" sz="1600" dirty="0">
                <a:latin typeface="Arial"/>
                <a:cs typeface="Arial"/>
              </a:rPr>
              <a:t>s</a:t>
            </a:r>
            <a:r>
              <a:rPr lang="en-US" sz="1600" dirty="0" smtClean="0">
                <a:latin typeface="Arial"/>
                <a:cs typeface="Arial"/>
              </a:rPr>
              <a:t>chool boards. We will do so by providing you with information as well as points for reflection using the methodology of Catholic social </a:t>
            </a:r>
            <a:r>
              <a:rPr lang="en-US" sz="1600" dirty="0">
                <a:latin typeface="Arial"/>
                <a:cs typeface="Arial"/>
              </a:rPr>
              <a:t>t</a:t>
            </a:r>
            <a:r>
              <a:rPr lang="en-US" sz="1600" dirty="0" smtClean="0">
                <a:latin typeface="Arial"/>
                <a:cs typeface="Arial"/>
              </a:rPr>
              <a:t>eaching.</a:t>
            </a:r>
            <a:endParaRPr lang="en-US" sz="1600" dirty="0">
              <a:latin typeface="Arial"/>
              <a:cs typeface="Arial"/>
            </a:endParaRPr>
          </a:p>
        </p:txBody>
      </p:sp>
    </p:spTree>
    <p:extLst>
      <p:ext uri="{BB962C8B-B14F-4D97-AF65-F5344CB8AC3E}">
        <p14:creationId xmlns:p14="http://schemas.microsoft.com/office/powerpoint/2010/main" val="1776266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for reflection</a:t>
            </a:r>
            <a:endParaRPr lang="en-US" dirty="0"/>
          </a:p>
        </p:txBody>
      </p:sp>
      <p:sp>
        <p:nvSpPr>
          <p:cNvPr id="3" name="Content Placeholder 2"/>
          <p:cNvSpPr>
            <a:spLocks noGrp="1"/>
          </p:cNvSpPr>
          <p:nvPr>
            <p:ph idx="1"/>
          </p:nvPr>
        </p:nvSpPr>
        <p:spPr/>
        <p:txBody>
          <a:bodyPr>
            <a:normAutofit/>
          </a:bodyPr>
          <a:lstStyle/>
          <a:p>
            <a:r>
              <a:rPr lang="en-US" sz="1800" dirty="0" smtClean="0">
                <a:solidFill>
                  <a:srgbClr val="7C7C7C"/>
                </a:solidFill>
                <a:latin typeface="Arial"/>
                <a:cs typeface="Arial"/>
              </a:rPr>
              <a:t>What have you found to be the most interesting in this material so far?</a:t>
            </a:r>
          </a:p>
          <a:p>
            <a:r>
              <a:rPr lang="en-US" sz="1800" dirty="0" smtClean="0">
                <a:solidFill>
                  <a:srgbClr val="7C7C7C"/>
                </a:solidFill>
                <a:latin typeface="Arial"/>
                <a:cs typeface="Arial"/>
              </a:rPr>
              <a:t>What, if anything, has surprised you in this material?</a:t>
            </a:r>
          </a:p>
          <a:p>
            <a:r>
              <a:rPr lang="en-US" sz="1800" dirty="0" smtClean="0">
                <a:solidFill>
                  <a:srgbClr val="7C7C7C"/>
                </a:solidFill>
                <a:latin typeface="Arial"/>
                <a:cs typeface="Arial"/>
              </a:rPr>
              <a:t>What do you like/what don</a:t>
            </a:r>
            <a:r>
              <a:rPr lang="uk-UA" sz="1800" dirty="0" smtClean="0">
                <a:solidFill>
                  <a:srgbClr val="7C7C7C"/>
                </a:solidFill>
                <a:latin typeface="Arial"/>
                <a:cs typeface="Arial"/>
              </a:rPr>
              <a:t>’</a:t>
            </a:r>
            <a:r>
              <a:rPr lang="en-US" sz="1800" dirty="0" smtClean="0">
                <a:solidFill>
                  <a:srgbClr val="7C7C7C"/>
                </a:solidFill>
                <a:latin typeface="Arial"/>
                <a:cs typeface="Arial"/>
              </a:rPr>
              <a:t>t you like?</a:t>
            </a:r>
          </a:p>
          <a:p>
            <a:r>
              <a:rPr lang="en-US" sz="1800" dirty="0" smtClean="0">
                <a:solidFill>
                  <a:srgbClr val="7C7C7C"/>
                </a:solidFill>
                <a:latin typeface="Arial"/>
                <a:cs typeface="Arial"/>
              </a:rPr>
              <a:t>What reflections do you have on its relevance to you as a Board member?</a:t>
            </a:r>
          </a:p>
          <a:p>
            <a:r>
              <a:rPr lang="en-US" sz="1800" dirty="0" smtClean="0">
                <a:solidFill>
                  <a:srgbClr val="7C7C7C"/>
                </a:solidFill>
                <a:latin typeface="Arial"/>
                <a:cs typeface="Arial"/>
              </a:rPr>
              <a:t>What </a:t>
            </a:r>
            <a:r>
              <a:rPr lang="en-US" sz="1800" dirty="0">
                <a:solidFill>
                  <a:srgbClr val="7C7C7C"/>
                </a:solidFill>
                <a:latin typeface="Arial"/>
                <a:cs typeface="Arial"/>
              </a:rPr>
              <a:t>reflections do you have on its relevance </a:t>
            </a:r>
            <a:r>
              <a:rPr lang="en-US" sz="1800" dirty="0" smtClean="0">
                <a:solidFill>
                  <a:srgbClr val="7C7C7C"/>
                </a:solidFill>
                <a:latin typeface="Arial"/>
                <a:cs typeface="Arial"/>
              </a:rPr>
              <a:t>to the Board as a whole?</a:t>
            </a:r>
          </a:p>
        </p:txBody>
      </p:sp>
    </p:spTree>
    <p:extLst>
      <p:ext uri="{BB962C8B-B14F-4D97-AF65-F5344CB8AC3E}">
        <p14:creationId xmlns:p14="http://schemas.microsoft.com/office/powerpoint/2010/main" val="25834348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547</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Calibri Light</vt:lpstr>
      <vt:lpstr>Office Theme</vt:lpstr>
      <vt:lpstr>Custom Design</vt:lpstr>
      <vt:lpstr>Catholic Social Teaching</vt:lpstr>
      <vt:lpstr>Catholic social teaching</vt:lpstr>
      <vt:lpstr>What is Catholic social teaching?</vt:lpstr>
      <vt:lpstr>Over a century of social encyclicals</vt:lpstr>
      <vt:lpstr>Principles of Catholic social teaching</vt:lpstr>
      <vt:lpstr>Points for reflection</vt:lpstr>
    </vt:vector>
  </TitlesOfParts>
  <Company>Catholic Education South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Title</dc:title>
  <dc:creator>Evans Siobhan (CESA)</dc:creator>
  <cp:lastModifiedBy>Bator, Deanna (CESA)</cp:lastModifiedBy>
  <cp:revision>18</cp:revision>
  <dcterms:created xsi:type="dcterms:W3CDTF">2017-10-03T00:07:06Z</dcterms:created>
  <dcterms:modified xsi:type="dcterms:W3CDTF">2017-12-11T03:55:43Z</dcterms:modified>
</cp:coreProperties>
</file>