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67" r:id="rId4"/>
    <p:sldId id="272" r:id="rId5"/>
    <p:sldId id="268" r:id="rId6"/>
    <p:sldId id="269" r:id="rId7"/>
    <p:sldId id="270" r:id="rId8"/>
    <p:sldId id="27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C3D3"/>
    <a:srgbClr val="00C8C8"/>
    <a:srgbClr val="0032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varScale="1">
        <p:scale>
          <a:sx n="46" d="100"/>
          <a:sy n="46" d="100"/>
        </p:scale>
        <p:origin x="38" y="113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95207" y="4789900"/>
            <a:ext cx="9144000" cy="1167542"/>
          </a:xfrm>
        </p:spPr>
        <p:txBody>
          <a:bodyPr anchor="b">
            <a:normAutofit/>
          </a:bodyPr>
          <a:lstStyle>
            <a:lvl1pPr algn="l">
              <a:defRPr sz="5400">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695207" y="5957442"/>
            <a:ext cx="9144000" cy="809672"/>
          </a:xfrm>
        </p:spPr>
        <p:txBody>
          <a:bodyPr/>
          <a:lstStyle>
            <a:lvl1pPr marL="0" indent="0" algn="l">
              <a:buNone/>
              <a:defRPr sz="2400">
                <a:solidFill>
                  <a:srgbClr val="47C3D3"/>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700C2BD1-A101-436C-8082-AEE2AC255A32}"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AFC41-4849-4E30-B57E-5BA0202F0BC1}" type="slidenum">
              <a:rPr lang="en-US" smtClean="0"/>
              <a:t>‹#›</a:t>
            </a:fld>
            <a:endParaRPr lang="en-US"/>
          </a:p>
        </p:txBody>
      </p:sp>
    </p:spTree>
    <p:extLst>
      <p:ext uri="{BB962C8B-B14F-4D97-AF65-F5344CB8AC3E}">
        <p14:creationId xmlns:p14="http://schemas.microsoft.com/office/powerpoint/2010/main" val="2558223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005B0C-4849-4999-991A-84B15EFA3F17}" type="datetimeFigureOut">
              <a:rPr lang="en-US" smtClean="0"/>
              <a:t>12/11/2017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3954842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47C3D3"/>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solidFill>
                  <a:schemeClr val="accent3">
                    <a:lumMod val="75000"/>
                  </a:schemeClr>
                </a:solidFill>
                <a:latin typeface="Arial" panose="020B0604020202020204" pitchFamily="34" charset="0"/>
                <a:cs typeface="Arial" panose="020B0604020202020204" pitchFamily="34" charset="0"/>
              </a:defRPr>
            </a:lvl1pPr>
            <a:lvl2pPr>
              <a:defRPr sz="2800">
                <a:solidFill>
                  <a:schemeClr val="accent3">
                    <a:lumMod val="75000"/>
                  </a:schemeClr>
                </a:solidFill>
                <a:latin typeface="Arial" panose="020B0604020202020204" pitchFamily="34" charset="0"/>
                <a:cs typeface="Arial" panose="020B0604020202020204" pitchFamily="34" charset="0"/>
              </a:defRPr>
            </a:lvl2pPr>
            <a:lvl3pPr>
              <a:defRPr sz="2400">
                <a:solidFill>
                  <a:schemeClr val="accent3">
                    <a:lumMod val="75000"/>
                  </a:schemeClr>
                </a:solidFill>
                <a:latin typeface="Arial" panose="020B0604020202020204" pitchFamily="34" charset="0"/>
                <a:cs typeface="Arial" panose="020B0604020202020204" pitchFamily="34" charset="0"/>
              </a:defRPr>
            </a:lvl3pPr>
            <a:lvl4pPr>
              <a:defRPr sz="2000">
                <a:solidFill>
                  <a:schemeClr val="accent3">
                    <a:lumMod val="75000"/>
                  </a:schemeClr>
                </a:solidFill>
                <a:latin typeface="Arial" panose="020B0604020202020204" pitchFamily="34" charset="0"/>
                <a:cs typeface="Arial" panose="020B0604020202020204" pitchFamily="34" charset="0"/>
              </a:defRPr>
            </a:lvl4pPr>
            <a:lvl5pPr>
              <a:defRPr sz="2000">
                <a:solidFill>
                  <a:schemeClr val="accent3">
                    <a:lumMod val="75000"/>
                  </a:schemeClr>
                </a:solidFill>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accent3">
                    <a:lumMod val="75000"/>
                  </a:schemeClr>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Edit Master text styles</a:t>
            </a:r>
          </a:p>
        </p:txBody>
      </p:sp>
      <p:sp>
        <p:nvSpPr>
          <p:cNvPr id="5" name="Date Placeholder 4"/>
          <p:cNvSpPr>
            <a:spLocks noGrp="1"/>
          </p:cNvSpPr>
          <p:nvPr>
            <p:ph type="dt" sz="half" idx="10"/>
          </p:nvPr>
        </p:nvSpPr>
        <p:spPr/>
        <p:txBody>
          <a:bodyPr/>
          <a:lstStyle/>
          <a:p>
            <a:fld id="{D4005B0C-4849-4999-991A-84B15EFA3F17}"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1046313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47C3D3"/>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solidFill>
                  <a:schemeClr val="accent3">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accent3">
                    <a:lumMod val="75000"/>
                  </a:schemeClr>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Edit Master text styles</a:t>
            </a:r>
          </a:p>
        </p:txBody>
      </p:sp>
      <p:sp>
        <p:nvSpPr>
          <p:cNvPr id="5" name="Date Placeholder 4"/>
          <p:cNvSpPr>
            <a:spLocks noGrp="1"/>
          </p:cNvSpPr>
          <p:nvPr>
            <p:ph type="dt" sz="half" idx="10"/>
          </p:nvPr>
        </p:nvSpPr>
        <p:spPr/>
        <p:txBody>
          <a:bodyPr/>
          <a:lstStyle/>
          <a:p>
            <a:fld id="{D4005B0C-4849-4999-991A-84B15EFA3F17}"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756868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005B0C-4849-4999-991A-84B15EFA3F17}"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680656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005B0C-4849-4999-991A-84B15EFA3F17}"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422344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4964363"/>
            <a:ext cx="10515600" cy="1325563"/>
          </a:xfrm>
        </p:spPr>
        <p:txBody>
          <a:bodyPr/>
          <a:lstStyle>
            <a:lvl1pPr>
              <a:defRPr b="0">
                <a:solidFill>
                  <a:srgbClr val="47C3D3"/>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700C2BD1-A101-436C-8082-AEE2AC255A32}" type="datetimeFigureOut">
              <a:rPr lang="en-US" smtClean="0"/>
              <a:t>12/11/2017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0AFC41-4849-4E30-B57E-5BA0202F0BC1}" type="slidenum">
              <a:rPr lang="en-US" smtClean="0"/>
              <a:t>‹#›</a:t>
            </a:fld>
            <a:endParaRPr lang="en-US"/>
          </a:p>
        </p:txBody>
      </p:sp>
    </p:spTree>
    <p:extLst>
      <p:ext uri="{BB962C8B-B14F-4D97-AF65-F5344CB8AC3E}">
        <p14:creationId xmlns:p14="http://schemas.microsoft.com/office/powerpoint/2010/main" val="3627584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0C2BD1-A101-436C-8082-AEE2AC255A32}" type="datetimeFigureOut">
              <a:rPr lang="en-US" smtClean="0"/>
              <a:t>12/11/2017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0AFC41-4849-4E30-B57E-5BA0202F0BC1}" type="slidenum">
              <a:rPr lang="en-US" smtClean="0"/>
              <a:t>‹#›</a:t>
            </a:fld>
            <a:endParaRPr lang="en-US"/>
          </a:p>
        </p:txBody>
      </p:sp>
    </p:spTree>
    <p:extLst>
      <p:ext uri="{BB962C8B-B14F-4D97-AF65-F5344CB8AC3E}">
        <p14:creationId xmlns:p14="http://schemas.microsoft.com/office/powerpoint/2010/main" val="1384401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005B0C-4849-4999-991A-84B15EFA3F17}"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242162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005B0C-4849-4999-991A-84B15EFA3F17}"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1199779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Edit Master text styles</a:t>
            </a:r>
          </a:p>
        </p:txBody>
      </p:sp>
      <p:sp>
        <p:nvSpPr>
          <p:cNvPr id="4" name="Date Placeholder 3"/>
          <p:cNvSpPr>
            <a:spLocks noGrp="1"/>
          </p:cNvSpPr>
          <p:nvPr>
            <p:ph type="dt" sz="half" idx="10"/>
          </p:nvPr>
        </p:nvSpPr>
        <p:spPr/>
        <p:txBody>
          <a:bodyPr/>
          <a:lstStyle/>
          <a:p>
            <a:fld id="{D4005B0C-4849-4999-991A-84B15EFA3F17}"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3929486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D4005B0C-4849-4999-991A-84B15EFA3F17}"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2059081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rgbClr val="47C3D3"/>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rgbClr val="47C3D3"/>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D4005B0C-4849-4999-991A-84B15EFA3F17}" type="datetimeFigureOut">
              <a:rPr lang="en-US" smtClean="0"/>
              <a:t>12/11/2017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3673276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D4005B0C-4849-4999-991A-84B15EFA3F17}" type="datetimeFigureOut">
              <a:rPr lang="en-US" smtClean="0"/>
              <a:t>12/11/2017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11650519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2.jpe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0C2BD1-A101-436C-8082-AEE2AC255A32}" type="datetimeFigureOut">
              <a:rPr lang="en-US" smtClean="0"/>
              <a:t>12/11/2017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AFC41-4849-4E30-B57E-5BA0202F0BC1}" type="slidenum">
              <a:rPr lang="en-US" smtClean="0"/>
              <a:t>‹#›</a:t>
            </a:fld>
            <a:endParaRPr lang="en-US"/>
          </a:p>
        </p:txBody>
      </p:sp>
      <p:pic>
        <p:nvPicPr>
          <p:cNvPr id="7" name="Picture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382" cy="6858000"/>
          </a:xfrm>
          <a:prstGeom prst="rect">
            <a:avLst/>
          </a:prstGeom>
        </p:spPr>
      </p:pic>
    </p:spTree>
    <p:extLst>
      <p:ext uri="{BB962C8B-B14F-4D97-AF65-F5344CB8AC3E}">
        <p14:creationId xmlns:p14="http://schemas.microsoft.com/office/powerpoint/2010/main" val="74925108"/>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133600" y="1200327"/>
            <a:ext cx="10058400" cy="5657673"/>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005B0C-4849-4999-991A-84B15EFA3F17}" type="datetimeFigureOut">
              <a:rPr lang="en-US" smtClean="0"/>
              <a:t>12/11/2017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7EE1FD-8770-47E6-B54E-B98929320BA0}" type="slidenum">
              <a:rPr lang="en-US" smtClean="0"/>
              <a:t>‹#›</a:t>
            </a:fld>
            <a:endParaRPr lang="en-US"/>
          </a:p>
        </p:txBody>
      </p:sp>
    </p:spTree>
    <p:extLst>
      <p:ext uri="{BB962C8B-B14F-4D97-AF65-F5344CB8AC3E}">
        <p14:creationId xmlns:p14="http://schemas.microsoft.com/office/powerpoint/2010/main" val="12454470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www.vatican.va/archive/ENG0015/_INDEX.HTM"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2374" y="5031154"/>
            <a:ext cx="9144000" cy="1157717"/>
          </a:xfrm>
        </p:spPr>
        <p:txBody>
          <a:bodyPr anchor="ctr" anchorCtr="0">
            <a:normAutofit/>
          </a:bodyPr>
          <a:lstStyle/>
          <a:p>
            <a:pPr algn="l"/>
            <a:r>
              <a:rPr lang="en-AU" sz="4800" dirty="0" smtClean="0">
                <a:solidFill>
                  <a:srgbClr val="003255"/>
                </a:solidFill>
                <a:latin typeface="Arial" panose="020B0604020202020204" pitchFamily="34" charset="0"/>
                <a:cs typeface="Arial" panose="020B0604020202020204" pitchFamily="34" charset="0"/>
              </a:rPr>
              <a:t>Catholic Social Teaching</a:t>
            </a:r>
            <a:endParaRPr lang="en-US" sz="4800" dirty="0">
              <a:solidFill>
                <a:srgbClr val="003255"/>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747694" y="6257385"/>
            <a:ext cx="9144000" cy="512142"/>
          </a:xfrm>
        </p:spPr>
        <p:txBody>
          <a:bodyPr>
            <a:normAutofit/>
          </a:bodyPr>
          <a:lstStyle/>
          <a:p>
            <a:pPr algn="l"/>
            <a:r>
              <a:rPr lang="en-AU" dirty="0" smtClean="0">
                <a:solidFill>
                  <a:srgbClr val="47C3D3"/>
                </a:solidFill>
                <a:latin typeface="Arial" panose="020B0604020202020204" pitchFamily="34" charset="0"/>
                <a:cs typeface="Arial" panose="020B0604020202020204" pitchFamily="34" charset="0"/>
              </a:rPr>
              <a:t>Principle: The Dignity of the Human </a:t>
            </a:r>
            <a:r>
              <a:rPr lang="en-AU" dirty="0" smtClean="0"/>
              <a:t>P</a:t>
            </a:r>
            <a:r>
              <a:rPr lang="en-AU" dirty="0" smtClean="0">
                <a:solidFill>
                  <a:srgbClr val="47C3D3"/>
                </a:solidFill>
                <a:latin typeface="Arial" panose="020B0604020202020204" pitchFamily="34" charset="0"/>
                <a:cs typeface="Arial" panose="020B0604020202020204" pitchFamily="34" charset="0"/>
              </a:rPr>
              <a:t>erson</a:t>
            </a:r>
            <a:endParaRPr lang="en-US" dirty="0">
              <a:solidFill>
                <a:srgbClr val="47C3D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9542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Dignity of the </a:t>
            </a:r>
            <a:r>
              <a:rPr lang="en-US" dirty="0" smtClean="0"/>
              <a:t>human </a:t>
            </a:r>
            <a:r>
              <a:rPr lang="en-US" dirty="0"/>
              <a:t>p</a:t>
            </a:r>
            <a:r>
              <a:rPr lang="en-US" dirty="0" smtClean="0"/>
              <a:t>erson</a:t>
            </a:r>
            <a:endParaRPr lang="en-US" dirty="0"/>
          </a:p>
        </p:txBody>
      </p:sp>
      <p:sp>
        <p:nvSpPr>
          <p:cNvPr id="3" name="Content Placeholder 2"/>
          <p:cNvSpPr>
            <a:spLocks noGrp="1"/>
          </p:cNvSpPr>
          <p:nvPr>
            <p:ph sz="half" idx="1"/>
          </p:nvPr>
        </p:nvSpPr>
        <p:spPr>
          <a:xfrm>
            <a:off x="838199" y="1825625"/>
            <a:ext cx="10453255" cy="4351338"/>
          </a:xfrm>
        </p:spPr>
        <p:txBody>
          <a:bodyPr>
            <a:normAutofit/>
          </a:bodyPr>
          <a:lstStyle/>
          <a:p>
            <a:pPr marL="0" indent="0" algn="just">
              <a:buNone/>
            </a:pPr>
            <a:r>
              <a:rPr lang="en-US" sz="1800" dirty="0" smtClean="0">
                <a:latin typeface="Arial"/>
                <a:cs typeface="Arial"/>
              </a:rPr>
              <a:t>The </a:t>
            </a:r>
            <a:r>
              <a:rPr lang="en-US" sz="1800" dirty="0">
                <a:latin typeface="Arial"/>
                <a:cs typeface="Arial"/>
              </a:rPr>
              <a:t>Catechism of the Catholic Church insists the </a:t>
            </a:r>
            <a:endParaRPr lang="en-US" sz="1800" dirty="0" smtClean="0">
              <a:latin typeface="Arial"/>
              <a:cs typeface="Arial"/>
            </a:endParaRPr>
          </a:p>
          <a:p>
            <a:pPr marL="0" indent="0" algn="just">
              <a:buNone/>
            </a:pPr>
            <a:r>
              <a:rPr lang="en-US" sz="1800" i="1" dirty="0" smtClean="0">
                <a:solidFill>
                  <a:srgbClr val="47C3D3"/>
                </a:solidFill>
                <a:latin typeface="Arial"/>
                <a:cs typeface="Arial"/>
              </a:rPr>
              <a:t>"</a:t>
            </a:r>
            <a:r>
              <a:rPr lang="en-US" sz="1800" i="1" dirty="0">
                <a:solidFill>
                  <a:srgbClr val="47C3D3"/>
                </a:solidFill>
                <a:latin typeface="Arial"/>
                <a:cs typeface="Arial"/>
              </a:rPr>
              <a:t>dignity of the human person is rooted in his or her creation in the image and likeness of God." "All human beings," </a:t>
            </a:r>
            <a:r>
              <a:rPr lang="en-US" sz="1800" dirty="0">
                <a:solidFill>
                  <a:srgbClr val="47C3D3"/>
                </a:solidFill>
                <a:latin typeface="Arial"/>
                <a:cs typeface="Arial"/>
              </a:rPr>
              <a:t>says the Church, </a:t>
            </a:r>
            <a:r>
              <a:rPr lang="en-US" sz="1800" i="1" dirty="0">
                <a:solidFill>
                  <a:srgbClr val="47C3D3"/>
                </a:solidFill>
                <a:latin typeface="Arial"/>
                <a:cs typeface="Arial"/>
              </a:rPr>
              <a:t>"in as much as they are created in the image of God, have the dignity of a person.”</a:t>
            </a:r>
            <a:r>
              <a:rPr lang="en-US" sz="1800" baseline="30000" dirty="0">
                <a:solidFill>
                  <a:srgbClr val="47C3D3"/>
                </a:solidFill>
                <a:latin typeface="Arial"/>
                <a:cs typeface="Arial"/>
              </a:rPr>
              <a:t>1</a:t>
            </a:r>
          </a:p>
        </p:txBody>
      </p:sp>
      <p:sp>
        <p:nvSpPr>
          <p:cNvPr id="4" name="Content Placeholder 3"/>
          <p:cNvSpPr>
            <a:spLocks noGrp="1"/>
          </p:cNvSpPr>
          <p:nvPr>
            <p:ph sz="half" idx="2"/>
          </p:nvPr>
        </p:nvSpPr>
        <p:spPr/>
        <p:txBody>
          <a:bodyPr/>
          <a:lstStyle/>
          <a:p>
            <a:endParaRPr lang="en-AU" dirty="0"/>
          </a:p>
        </p:txBody>
      </p:sp>
    </p:spTree>
    <p:extLst>
      <p:ext uri="{BB962C8B-B14F-4D97-AF65-F5344CB8AC3E}">
        <p14:creationId xmlns:p14="http://schemas.microsoft.com/office/powerpoint/2010/main" val="904509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pic>
        <p:nvPicPr>
          <p:cNvPr id="5"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55584" y="1925053"/>
            <a:ext cx="6573956" cy="4251158"/>
          </a:xfrm>
          <a:prstGeom prst="rect">
            <a:avLst/>
          </a:prstGeom>
        </p:spPr>
      </p:pic>
    </p:spTree>
    <p:extLst>
      <p:ext uri="{BB962C8B-B14F-4D97-AF65-F5344CB8AC3E}">
        <p14:creationId xmlns:p14="http://schemas.microsoft.com/office/powerpoint/2010/main" val="3266603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principle of human </a:t>
            </a:r>
            <a:r>
              <a:rPr lang="en-US" dirty="0"/>
              <a:t>d</a:t>
            </a:r>
            <a:r>
              <a:rPr lang="en-US" dirty="0" smtClean="0"/>
              <a:t>ignity</a:t>
            </a:r>
            <a:endParaRPr lang="en-US" dirty="0"/>
          </a:p>
        </p:txBody>
      </p:sp>
      <p:sp>
        <p:nvSpPr>
          <p:cNvPr id="3" name="Content Placeholder 2"/>
          <p:cNvSpPr>
            <a:spLocks noGrp="1"/>
          </p:cNvSpPr>
          <p:nvPr>
            <p:ph idx="1"/>
          </p:nvPr>
        </p:nvSpPr>
        <p:spPr>
          <a:xfrm>
            <a:off x="838200" y="1825625"/>
            <a:ext cx="9829800" cy="4351338"/>
          </a:xfrm>
        </p:spPr>
        <p:txBody>
          <a:bodyPr>
            <a:normAutofit/>
          </a:bodyPr>
          <a:lstStyle/>
          <a:p>
            <a:r>
              <a:rPr lang="en-US" sz="1800" dirty="0" smtClean="0">
                <a:latin typeface="Arial"/>
                <a:cs typeface="Arial"/>
              </a:rPr>
              <a:t>Human dignity is foundational in understanding Catholic social </a:t>
            </a:r>
            <a:r>
              <a:rPr lang="en-US" sz="1800" dirty="0">
                <a:latin typeface="Arial"/>
                <a:cs typeface="Arial"/>
              </a:rPr>
              <a:t>t</a:t>
            </a:r>
            <a:r>
              <a:rPr lang="en-US" sz="1800" dirty="0" smtClean="0">
                <a:latin typeface="Arial"/>
                <a:cs typeface="Arial"/>
              </a:rPr>
              <a:t>eaching. Human dignity is established in the belief that all humans are created in the image and likeness of God. </a:t>
            </a:r>
          </a:p>
          <a:p>
            <a:r>
              <a:rPr lang="en-US" sz="1800" dirty="0" smtClean="0">
                <a:latin typeface="Arial"/>
                <a:cs typeface="Arial"/>
              </a:rPr>
              <a:t>All individuals have an intrinsic and immeasurable worth and dignity. </a:t>
            </a:r>
            <a:r>
              <a:rPr lang="en-US" sz="1800" dirty="0">
                <a:latin typeface="Arial"/>
                <a:cs typeface="Arial"/>
              </a:rPr>
              <a:t>E</a:t>
            </a:r>
            <a:r>
              <a:rPr lang="en-US" sz="1800" dirty="0" smtClean="0">
                <a:latin typeface="Arial"/>
                <a:cs typeface="Arial"/>
              </a:rPr>
              <a:t>ach human life, from conception to death, is sacred. </a:t>
            </a:r>
          </a:p>
          <a:p>
            <a:r>
              <a:rPr lang="en-US" sz="1800" dirty="0" smtClean="0">
                <a:latin typeface="Arial"/>
                <a:cs typeface="Arial"/>
              </a:rPr>
              <a:t>The principle of human dignity means that Catholic schools need to teach and promote the value that each person within our community is unique and has a God given dignity. </a:t>
            </a:r>
          </a:p>
          <a:p>
            <a:r>
              <a:rPr lang="en-US" sz="1800" dirty="0" smtClean="0">
                <a:latin typeface="Arial"/>
                <a:cs typeface="Arial"/>
              </a:rPr>
              <a:t>The principle of human dignity should be the starting point for all that the school </a:t>
            </a:r>
            <a:r>
              <a:rPr lang="en-US" sz="1800" dirty="0">
                <a:latin typeface="Arial"/>
                <a:cs typeface="Arial"/>
              </a:rPr>
              <a:t>b</a:t>
            </a:r>
            <a:r>
              <a:rPr lang="en-US" sz="1800" dirty="0" smtClean="0">
                <a:latin typeface="Arial"/>
                <a:cs typeface="Arial"/>
              </a:rPr>
              <a:t>oard undertakes. Whilst this is an immense responsibility, it is not lived out in the abstract but rather in the small everyday actions of the school community made manifest in the policies, procedures and action of the board.</a:t>
            </a:r>
            <a:endParaRPr lang="en-US" sz="1800" dirty="0">
              <a:latin typeface="Arial"/>
              <a:cs typeface="Arial"/>
            </a:endParaRPr>
          </a:p>
        </p:txBody>
      </p:sp>
    </p:spTree>
    <p:extLst>
      <p:ext uri="{BB962C8B-B14F-4D97-AF65-F5344CB8AC3E}">
        <p14:creationId xmlns:p14="http://schemas.microsoft.com/office/powerpoint/2010/main" val="1598648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for reflection</a:t>
            </a:r>
            <a:endParaRPr lang="en-US" dirty="0"/>
          </a:p>
        </p:txBody>
      </p:sp>
      <p:sp>
        <p:nvSpPr>
          <p:cNvPr id="3" name="Content Placeholder 2"/>
          <p:cNvSpPr>
            <a:spLocks noGrp="1"/>
          </p:cNvSpPr>
          <p:nvPr>
            <p:ph idx="1"/>
          </p:nvPr>
        </p:nvSpPr>
        <p:spPr>
          <a:xfrm>
            <a:off x="838200" y="1825625"/>
            <a:ext cx="9391073" cy="4351338"/>
          </a:xfrm>
        </p:spPr>
        <p:txBody>
          <a:bodyPr>
            <a:normAutofit/>
          </a:bodyPr>
          <a:lstStyle/>
          <a:p>
            <a:pPr marL="0" indent="0">
              <a:buNone/>
            </a:pPr>
            <a:r>
              <a:rPr lang="en-US" sz="2000" dirty="0" smtClean="0">
                <a:latin typeface="Arial"/>
                <a:cs typeface="Arial"/>
              </a:rPr>
              <a:t>As a school community we recognise that we don't always live up to the challenges presented in our understanding of the human person.</a:t>
            </a:r>
          </a:p>
          <a:p>
            <a:pPr marL="0" indent="0">
              <a:buNone/>
            </a:pPr>
            <a:r>
              <a:rPr lang="en-US" sz="2000" dirty="0" smtClean="0">
                <a:latin typeface="Arial"/>
                <a:cs typeface="Arial"/>
              </a:rPr>
              <a:t>Frequently </a:t>
            </a:r>
            <a:r>
              <a:rPr lang="en-US" sz="2000" dirty="0">
                <a:latin typeface="Arial"/>
                <a:cs typeface="Arial"/>
              </a:rPr>
              <a:t>the human dignity or worth of individuals is obscured by the misuse of freedom, namely through sin. Sin is the refusal to accept and live according to God’s free gift of love. </a:t>
            </a:r>
            <a:endParaRPr lang="en-US" sz="2000" dirty="0" smtClean="0">
              <a:latin typeface="Arial"/>
              <a:cs typeface="Arial"/>
            </a:endParaRPr>
          </a:p>
          <a:p>
            <a:pPr marL="0" indent="0">
              <a:buNone/>
            </a:pPr>
            <a:r>
              <a:rPr lang="en-US" sz="2000" dirty="0" smtClean="0">
                <a:latin typeface="Arial"/>
                <a:cs typeface="Arial"/>
              </a:rPr>
              <a:t>As </a:t>
            </a:r>
            <a:r>
              <a:rPr lang="en-US" sz="2000" dirty="0">
                <a:latin typeface="Arial"/>
                <a:cs typeface="Arial"/>
              </a:rPr>
              <a:t>Matthew (25:37-40) makes clear, </a:t>
            </a:r>
            <a:r>
              <a:rPr lang="en-US" sz="2000" dirty="0" smtClean="0">
                <a:latin typeface="Arial"/>
                <a:cs typeface="Arial"/>
              </a:rPr>
              <a:t>“the </a:t>
            </a:r>
            <a:r>
              <a:rPr lang="en-US" sz="2000" dirty="0">
                <a:latin typeface="Arial"/>
                <a:cs typeface="Arial"/>
              </a:rPr>
              <a:t>Lord of love meets us most of all in the persons of the poor, the sick and the </a:t>
            </a:r>
            <a:r>
              <a:rPr lang="en-US" sz="2000" dirty="0" smtClean="0">
                <a:latin typeface="Arial"/>
                <a:cs typeface="Arial"/>
              </a:rPr>
              <a:t>forgotten.</a:t>
            </a:r>
            <a:r>
              <a:rPr lang="en-US" sz="2000" baseline="30000" dirty="0" smtClean="0">
                <a:latin typeface="Arial"/>
                <a:cs typeface="Arial"/>
              </a:rPr>
              <a:t>2</a:t>
            </a:r>
            <a:r>
              <a:rPr lang="en-US" sz="2000" dirty="0" smtClean="0">
                <a:latin typeface="Arial"/>
                <a:cs typeface="Arial"/>
              </a:rPr>
              <a:t> </a:t>
            </a:r>
            <a:r>
              <a:rPr lang="en-US" sz="2000" dirty="0">
                <a:latin typeface="Arial"/>
                <a:cs typeface="Arial"/>
              </a:rPr>
              <a:t>Not only does sinfulness arise from the misuse of human freedom, it is also evident in the way it warps the structures of social living and inhibits human </a:t>
            </a:r>
            <a:r>
              <a:rPr lang="en-US" sz="2000" dirty="0" smtClean="0">
                <a:latin typeface="Arial"/>
                <a:cs typeface="Arial"/>
              </a:rPr>
              <a:t>nourishing</a:t>
            </a:r>
            <a:r>
              <a:rPr lang="en-US" sz="2000" dirty="0">
                <a:latin typeface="Arial"/>
                <a:cs typeface="Arial"/>
              </a:rPr>
              <a:t>. Where injustice, poverty, and oppression prevail in any </a:t>
            </a:r>
            <a:r>
              <a:rPr lang="en-US" sz="2000" dirty="0" smtClean="0">
                <a:latin typeface="Arial"/>
                <a:cs typeface="Arial"/>
              </a:rPr>
              <a:t>society, </a:t>
            </a:r>
            <a:r>
              <a:rPr lang="en-US" sz="2000" dirty="0">
                <a:latin typeface="Arial"/>
                <a:cs typeface="Arial"/>
              </a:rPr>
              <a:t>the dignity and worth of those living in it are undermined</a:t>
            </a:r>
            <a:r>
              <a:rPr lang="en-US" sz="2000" dirty="0" smtClean="0">
                <a:latin typeface="Arial"/>
                <a:cs typeface="Arial"/>
              </a:rPr>
              <a:t>.” </a:t>
            </a:r>
            <a:r>
              <a:rPr lang="en-US" sz="2000" baseline="30000" dirty="0" smtClean="0">
                <a:latin typeface="Arial"/>
                <a:cs typeface="Arial"/>
              </a:rPr>
              <a:t>3</a:t>
            </a:r>
            <a:endParaRPr lang="en-US" sz="2000" baseline="30000" dirty="0">
              <a:latin typeface="Arial"/>
              <a:cs typeface="Arial"/>
            </a:endParaRPr>
          </a:p>
        </p:txBody>
      </p:sp>
    </p:spTree>
    <p:extLst>
      <p:ext uri="{BB962C8B-B14F-4D97-AF65-F5344CB8AC3E}">
        <p14:creationId xmlns:p14="http://schemas.microsoft.com/office/powerpoint/2010/main" val="2858254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for reflection</a:t>
            </a:r>
            <a:endParaRPr lang="en-US" dirty="0"/>
          </a:p>
        </p:txBody>
      </p:sp>
      <p:sp>
        <p:nvSpPr>
          <p:cNvPr id="4" name="Content Placeholder 3"/>
          <p:cNvSpPr>
            <a:spLocks noGrp="1"/>
          </p:cNvSpPr>
          <p:nvPr>
            <p:ph sz="half" idx="2"/>
          </p:nvPr>
        </p:nvSpPr>
        <p:spPr>
          <a:xfrm>
            <a:off x="838200" y="1801562"/>
            <a:ext cx="10437091" cy="4351338"/>
          </a:xfrm>
        </p:spPr>
        <p:txBody>
          <a:bodyPr>
            <a:normAutofit/>
          </a:bodyPr>
          <a:lstStyle/>
          <a:p>
            <a:pPr algn="just"/>
            <a:r>
              <a:rPr lang="en-AU" sz="1800" dirty="0" smtClean="0">
                <a:latin typeface="Arial"/>
                <a:cs typeface="Arial"/>
              </a:rPr>
              <a:t>The school board is </a:t>
            </a:r>
            <a:r>
              <a:rPr lang="en-US" sz="1800" dirty="0" smtClean="0">
                <a:latin typeface="Arial"/>
                <a:cs typeface="Arial"/>
              </a:rPr>
              <a:t>called to commit </a:t>
            </a:r>
            <a:r>
              <a:rPr lang="en-AU" sz="1800" dirty="0" smtClean="0">
                <a:latin typeface="Arial"/>
                <a:cs typeface="Arial"/>
              </a:rPr>
              <a:t>itself</a:t>
            </a:r>
            <a:r>
              <a:rPr lang="en-US" sz="1800" dirty="0" smtClean="0">
                <a:latin typeface="Arial"/>
                <a:cs typeface="Arial"/>
              </a:rPr>
              <a:t> to ensuring that </a:t>
            </a:r>
            <a:r>
              <a:rPr lang="en-AU" sz="1800" dirty="0" smtClean="0">
                <a:latin typeface="Arial"/>
                <a:cs typeface="Arial"/>
              </a:rPr>
              <a:t>it </a:t>
            </a:r>
            <a:r>
              <a:rPr lang="en-US" sz="1800" dirty="0" smtClean="0">
                <a:latin typeface="Arial"/>
                <a:cs typeface="Arial"/>
              </a:rPr>
              <a:t>uphold</a:t>
            </a:r>
            <a:r>
              <a:rPr lang="en-AU" sz="1800" dirty="0" smtClean="0">
                <a:latin typeface="Arial"/>
                <a:cs typeface="Arial"/>
              </a:rPr>
              <a:t>s </a:t>
            </a:r>
            <a:r>
              <a:rPr lang="en-US" sz="1800" dirty="0" smtClean="0">
                <a:latin typeface="Arial"/>
                <a:cs typeface="Arial"/>
              </a:rPr>
              <a:t>and promotes the dignity of all.</a:t>
            </a:r>
          </a:p>
          <a:p>
            <a:pPr algn="just"/>
            <a:r>
              <a:rPr lang="en-US" sz="1800" dirty="0" smtClean="0">
                <a:latin typeface="Arial"/>
                <a:cs typeface="Arial"/>
              </a:rPr>
              <a:t>Where do </a:t>
            </a:r>
            <a:r>
              <a:rPr lang="en-AU" sz="1800" dirty="0" smtClean="0">
                <a:latin typeface="Arial"/>
                <a:cs typeface="Arial"/>
              </a:rPr>
              <a:t>you</a:t>
            </a:r>
            <a:r>
              <a:rPr lang="en-US" sz="1800" dirty="0" smtClean="0">
                <a:latin typeface="Arial"/>
                <a:cs typeface="Arial"/>
              </a:rPr>
              <a:t> see this in the policies and procedures of the school?</a:t>
            </a:r>
          </a:p>
          <a:p>
            <a:pPr algn="just"/>
            <a:r>
              <a:rPr lang="en-US" sz="1800" dirty="0" smtClean="0">
                <a:latin typeface="Arial"/>
                <a:cs typeface="Arial"/>
              </a:rPr>
              <a:t>Where else do </a:t>
            </a:r>
            <a:r>
              <a:rPr lang="en-AU" sz="1800" dirty="0" smtClean="0">
                <a:latin typeface="Arial"/>
                <a:cs typeface="Arial"/>
              </a:rPr>
              <a:t>you </a:t>
            </a:r>
            <a:r>
              <a:rPr lang="en-US" sz="1800" dirty="0" smtClean="0">
                <a:latin typeface="Arial"/>
                <a:cs typeface="Arial"/>
              </a:rPr>
              <a:t>see the school upholding and promoting humanity dignity? </a:t>
            </a:r>
          </a:p>
          <a:p>
            <a:pPr algn="just"/>
            <a:r>
              <a:rPr lang="en-US" sz="1800" dirty="0" smtClean="0">
                <a:latin typeface="Arial"/>
                <a:cs typeface="Arial"/>
              </a:rPr>
              <a:t>Are there any areas </a:t>
            </a:r>
            <a:r>
              <a:rPr lang="en-AU" sz="1800" dirty="0" smtClean="0">
                <a:latin typeface="Arial"/>
                <a:cs typeface="Arial"/>
              </a:rPr>
              <a:t>the board </a:t>
            </a:r>
            <a:r>
              <a:rPr lang="en-US" sz="1800" dirty="0" smtClean="0">
                <a:latin typeface="Arial"/>
                <a:cs typeface="Arial"/>
              </a:rPr>
              <a:t>need</a:t>
            </a:r>
            <a:r>
              <a:rPr lang="en-AU" sz="1800" dirty="0" smtClean="0">
                <a:latin typeface="Arial"/>
                <a:cs typeface="Arial"/>
              </a:rPr>
              <a:t>s</a:t>
            </a:r>
            <a:r>
              <a:rPr lang="en-US" sz="1800" dirty="0" smtClean="0">
                <a:latin typeface="Arial"/>
                <a:cs typeface="Arial"/>
              </a:rPr>
              <a:t> to improve on as a community to ensure </a:t>
            </a:r>
            <a:r>
              <a:rPr lang="en-AU" sz="1800" dirty="0" smtClean="0">
                <a:latin typeface="Arial"/>
                <a:cs typeface="Arial"/>
              </a:rPr>
              <a:t>it </a:t>
            </a:r>
            <a:r>
              <a:rPr lang="en-US" sz="1800" dirty="0" smtClean="0">
                <a:latin typeface="Arial"/>
                <a:cs typeface="Arial"/>
              </a:rPr>
              <a:t>uphold</a:t>
            </a:r>
            <a:r>
              <a:rPr lang="en-AU" sz="1800" dirty="0" smtClean="0">
                <a:latin typeface="Arial"/>
                <a:cs typeface="Arial"/>
              </a:rPr>
              <a:t>s </a:t>
            </a:r>
            <a:r>
              <a:rPr lang="en-US" sz="1800" dirty="0" smtClean="0">
                <a:latin typeface="Arial"/>
                <a:cs typeface="Arial"/>
              </a:rPr>
              <a:t>and promotes human dignity?</a:t>
            </a:r>
          </a:p>
          <a:p>
            <a:pPr algn="just"/>
            <a:r>
              <a:rPr lang="en-US" sz="1800" dirty="0" smtClean="0">
                <a:latin typeface="Arial"/>
                <a:cs typeface="Arial"/>
              </a:rPr>
              <a:t>Do any of </a:t>
            </a:r>
            <a:r>
              <a:rPr lang="en-AU" sz="1800" dirty="0" smtClean="0">
                <a:latin typeface="Arial"/>
                <a:cs typeface="Arial"/>
              </a:rPr>
              <a:t>school</a:t>
            </a:r>
            <a:r>
              <a:rPr lang="en-US" sz="1800" dirty="0" smtClean="0">
                <a:latin typeface="Arial"/>
                <a:cs typeface="Arial"/>
              </a:rPr>
              <a:t> structure</a:t>
            </a:r>
            <a:r>
              <a:rPr lang="en-AU" sz="1800" dirty="0" smtClean="0">
                <a:latin typeface="Arial"/>
                <a:cs typeface="Arial"/>
              </a:rPr>
              <a:t>s </a:t>
            </a:r>
            <a:r>
              <a:rPr lang="en-US" sz="1800" dirty="0" smtClean="0">
                <a:latin typeface="Arial"/>
                <a:cs typeface="Arial"/>
              </a:rPr>
              <a:t>inhibit</a:t>
            </a:r>
            <a:r>
              <a:rPr lang="is-IS" sz="1800" dirty="0" smtClean="0">
                <a:latin typeface="Arial"/>
                <a:cs typeface="Arial"/>
              </a:rPr>
              <a:t>…</a:t>
            </a:r>
            <a:r>
              <a:rPr lang="en-US" sz="1800" dirty="0" smtClean="0">
                <a:latin typeface="Arial"/>
                <a:cs typeface="Arial"/>
              </a:rPr>
              <a:t> “</a:t>
            </a:r>
            <a:r>
              <a:rPr lang="en-US" sz="1800" i="1" dirty="0" smtClean="0">
                <a:latin typeface="Arial"/>
                <a:cs typeface="Arial"/>
              </a:rPr>
              <a:t>human nourishing”</a:t>
            </a:r>
            <a:r>
              <a:rPr lang="en-US" sz="1800" dirty="0" smtClean="0">
                <a:latin typeface="Arial"/>
                <a:cs typeface="Arial"/>
              </a:rPr>
              <a:t>?</a:t>
            </a:r>
          </a:p>
          <a:p>
            <a:endParaRPr lang="en-US" sz="2000" dirty="0">
              <a:latin typeface="Arial"/>
              <a:cs typeface="Arial"/>
            </a:endParaRPr>
          </a:p>
        </p:txBody>
      </p:sp>
      <p:grpSp>
        <p:nvGrpSpPr>
          <p:cNvPr id="5" name="Group 4"/>
          <p:cNvGrpSpPr/>
          <p:nvPr/>
        </p:nvGrpSpPr>
        <p:grpSpPr>
          <a:xfrm>
            <a:off x="3158479" y="4469672"/>
            <a:ext cx="4680520" cy="1986607"/>
            <a:chOff x="361144" y="3185393"/>
            <a:chExt cx="4680520" cy="1986607"/>
          </a:xfrm>
          <a:solidFill>
            <a:srgbClr val="47C3D3"/>
          </a:solidFill>
        </p:grpSpPr>
        <p:sp>
          <p:nvSpPr>
            <p:cNvPr id="6" name="Oval 5"/>
            <p:cNvSpPr/>
            <p:nvPr/>
          </p:nvSpPr>
          <p:spPr>
            <a:xfrm>
              <a:off x="361144" y="3185393"/>
              <a:ext cx="4680520" cy="1986607"/>
            </a:xfrm>
            <a:prstGeom prst="ellipse">
              <a:avLst/>
            </a:prstGeom>
            <a:grpFill/>
            <a:ln>
              <a:solidFill>
                <a:srgbClr val="47C3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49175" y="3717031"/>
              <a:ext cx="4104457" cy="923330"/>
            </a:xfrm>
            <a:prstGeom prst="rect">
              <a:avLst/>
            </a:prstGeom>
            <a:grpFill/>
            <a:ln>
              <a:solidFill>
                <a:srgbClr val="47C3D3"/>
              </a:solidFill>
            </a:ln>
          </p:spPr>
          <p:txBody>
            <a:bodyPr wrap="square" rtlCol="0">
              <a:spAutoFit/>
            </a:bodyPr>
            <a:lstStyle/>
            <a:p>
              <a:r>
                <a:rPr lang="en-US" dirty="0">
                  <a:solidFill>
                    <a:schemeClr val="bg1"/>
                  </a:solidFill>
                </a:rPr>
                <a:t>God created </a:t>
              </a:r>
              <a:r>
                <a:rPr lang="en-US" dirty="0" smtClean="0">
                  <a:solidFill>
                    <a:schemeClr val="bg1"/>
                  </a:solidFill>
                </a:rPr>
                <a:t>humankind in God’s image</a:t>
              </a:r>
              <a:r>
                <a:rPr lang="en-US" dirty="0">
                  <a:solidFill>
                    <a:schemeClr val="bg1"/>
                  </a:solidFill>
                </a:rPr>
                <a:t>;</a:t>
              </a:r>
            </a:p>
            <a:p>
              <a:r>
                <a:rPr lang="en-US" dirty="0">
                  <a:solidFill>
                    <a:schemeClr val="bg1"/>
                  </a:solidFill>
                </a:rPr>
                <a:t>in the image of </a:t>
              </a:r>
              <a:r>
                <a:rPr lang="en-US" dirty="0" smtClean="0">
                  <a:solidFill>
                    <a:schemeClr val="bg1"/>
                  </a:solidFill>
                </a:rPr>
                <a:t>God, God created male </a:t>
              </a:r>
              <a:r>
                <a:rPr lang="en-US" dirty="0">
                  <a:solidFill>
                    <a:schemeClr val="bg1"/>
                  </a:solidFill>
                </a:rPr>
                <a:t>and </a:t>
              </a:r>
              <a:r>
                <a:rPr lang="en-US" dirty="0" smtClean="0">
                  <a:solidFill>
                    <a:schemeClr val="bg1"/>
                  </a:solidFill>
                </a:rPr>
                <a:t>female -</a:t>
              </a:r>
              <a:r>
                <a:rPr lang="en-US" dirty="0">
                  <a:solidFill>
                    <a:schemeClr val="bg1"/>
                  </a:solidFill>
                </a:rPr>
                <a:t> </a:t>
              </a:r>
              <a:r>
                <a:rPr lang="en-US" dirty="0" smtClean="0">
                  <a:solidFill>
                    <a:schemeClr val="bg1"/>
                  </a:solidFill>
                </a:rPr>
                <a:t>God created </a:t>
              </a:r>
              <a:r>
                <a:rPr lang="en-US" dirty="0">
                  <a:solidFill>
                    <a:schemeClr val="bg1"/>
                  </a:solidFill>
                </a:rPr>
                <a:t>them.</a:t>
              </a:r>
            </a:p>
          </p:txBody>
        </p:sp>
      </p:grpSp>
    </p:spTree>
    <p:extLst>
      <p:ext uri="{BB962C8B-B14F-4D97-AF65-F5344CB8AC3E}">
        <p14:creationId xmlns:p14="http://schemas.microsoft.com/office/powerpoint/2010/main" val="19947177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342900" indent="-342900">
              <a:buFont typeface="+mj-lt"/>
              <a:buAutoNum type="arabicPeriod"/>
            </a:pPr>
            <a:r>
              <a:rPr lang="en-US" sz="1800" dirty="0" smtClean="0">
                <a:latin typeface="Arial"/>
                <a:cs typeface="Arial"/>
                <a:hlinkClick r:id="rId2"/>
              </a:rPr>
              <a:t>Catechism of the Catholic </a:t>
            </a:r>
            <a:r>
              <a:rPr lang="en-US" sz="1800" dirty="0" smtClean="0">
                <a:latin typeface="Arial"/>
                <a:cs typeface="Arial"/>
                <a:hlinkClick r:id="rId2"/>
              </a:rPr>
              <a:t>Church  1994, </a:t>
            </a:r>
            <a:r>
              <a:rPr lang="en-US" sz="1800" dirty="0" err="1" smtClean="0">
                <a:latin typeface="Arial"/>
                <a:cs typeface="Arial"/>
                <a:hlinkClick r:id="rId2"/>
              </a:rPr>
              <a:t>nn</a:t>
            </a:r>
            <a:r>
              <a:rPr lang="en-US" sz="1800" dirty="0" smtClean="0">
                <a:latin typeface="Arial"/>
                <a:cs typeface="Arial"/>
                <a:hlinkClick r:id="rId2"/>
              </a:rPr>
              <a:t> 356 – 369. </a:t>
            </a:r>
            <a:endParaRPr lang="en-US" sz="1800" dirty="0">
              <a:latin typeface="Arial"/>
              <a:cs typeface="Arial"/>
            </a:endParaRPr>
          </a:p>
        </p:txBody>
      </p:sp>
    </p:spTree>
    <p:extLst>
      <p:ext uri="{BB962C8B-B14F-4D97-AF65-F5344CB8AC3E}">
        <p14:creationId xmlns:p14="http://schemas.microsoft.com/office/powerpoint/2010/main" val="2118516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490</Words>
  <Application>Microsoft Office PowerPoint</Application>
  <PresentationFormat>Widescreen</PresentationFormat>
  <Paragraphs>24</Paragraphs>
  <Slides>7</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Calibri Light</vt:lpstr>
      <vt:lpstr>Office Theme</vt:lpstr>
      <vt:lpstr>Custom Design</vt:lpstr>
      <vt:lpstr>Catholic Social Teaching</vt:lpstr>
      <vt:lpstr>Dignity of the human person</vt:lpstr>
      <vt:lpstr>PowerPoint Presentation</vt:lpstr>
      <vt:lpstr>The principle of human dignity</vt:lpstr>
      <vt:lpstr>Points for reflection</vt:lpstr>
      <vt:lpstr>Points for reflection</vt:lpstr>
      <vt:lpstr>References</vt:lpstr>
    </vt:vector>
  </TitlesOfParts>
  <Company>Catholic Education South Australia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 Title</dc:title>
  <dc:creator>Evans Siobhan (CESA)</dc:creator>
  <cp:lastModifiedBy>Bator, Deanna (CESA)</cp:lastModifiedBy>
  <cp:revision>20</cp:revision>
  <dcterms:created xsi:type="dcterms:W3CDTF">2017-10-03T00:07:06Z</dcterms:created>
  <dcterms:modified xsi:type="dcterms:W3CDTF">2017-12-11T04:05:07Z</dcterms:modified>
</cp:coreProperties>
</file>