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74" r:id="rId4"/>
    <p:sldId id="275" r:id="rId5"/>
    <p:sldId id="280" r:id="rId6"/>
    <p:sldId id="276" r:id="rId7"/>
    <p:sldId id="277" r:id="rId8"/>
    <p:sldId id="278" r:id="rId9"/>
    <p:sldId id="27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C3D3"/>
    <a:srgbClr val="00C8C8"/>
    <a:srgbClr val="0032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46" d="100"/>
          <a:sy n="46" d="100"/>
        </p:scale>
        <p:origin x="38" y="11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95207" y="4789900"/>
            <a:ext cx="9144000" cy="1167542"/>
          </a:xfrm>
        </p:spPr>
        <p:txBody>
          <a:bodyPr anchor="b">
            <a:normAutofit/>
          </a:bodyPr>
          <a:lstStyle>
            <a:lvl1pPr algn="l">
              <a:defRPr sz="54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695207" y="5957442"/>
            <a:ext cx="9144000" cy="809672"/>
          </a:xfrm>
        </p:spPr>
        <p:txBody>
          <a:bodyPr/>
          <a:lstStyle>
            <a:lvl1pPr marL="0" indent="0" algn="l">
              <a:buNone/>
              <a:defRPr sz="2400">
                <a:solidFill>
                  <a:srgbClr val="47C3D3"/>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00C2BD1-A101-436C-8082-AEE2AC255A32}"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2558223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05B0C-4849-4999-991A-84B15EFA3F17}"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54842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solidFill>
                  <a:schemeClr val="accent3">
                    <a:lumMod val="75000"/>
                  </a:schemeClr>
                </a:solidFill>
                <a:latin typeface="Arial" panose="020B0604020202020204" pitchFamily="34" charset="0"/>
                <a:cs typeface="Arial" panose="020B0604020202020204" pitchFamily="34" charset="0"/>
              </a:defRPr>
            </a:lvl1pPr>
            <a:lvl2pPr>
              <a:defRPr sz="2800">
                <a:solidFill>
                  <a:schemeClr val="accent3">
                    <a:lumMod val="75000"/>
                  </a:schemeClr>
                </a:solidFill>
                <a:latin typeface="Arial" panose="020B0604020202020204" pitchFamily="34" charset="0"/>
                <a:cs typeface="Arial" panose="020B0604020202020204" pitchFamily="34" charset="0"/>
              </a:defRPr>
            </a:lvl2pPr>
            <a:lvl3pPr>
              <a:defRPr sz="2400">
                <a:solidFill>
                  <a:schemeClr val="accent3">
                    <a:lumMod val="75000"/>
                  </a:schemeClr>
                </a:solidFill>
                <a:latin typeface="Arial" panose="020B0604020202020204" pitchFamily="34" charset="0"/>
                <a:cs typeface="Arial" panose="020B0604020202020204" pitchFamily="34" charset="0"/>
              </a:defRPr>
            </a:lvl3pPr>
            <a:lvl4pPr>
              <a:defRPr sz="2000">
                <a:solidFill>
                  <a:schemeClr val="accent3">
                    <a:lumMod val="75000"/>
                  </a:schemeClr>
                </a:solidFill>
                <a:latin typeface="Arial" panose="020B0604020202020204" pitchFamily="34" charset="0"/>
                <a:cs typeface="Arial" panose="020B0604020202020204" pitchFamily="34" charset="0"/>
              </a:defRPr>
            </a:lvl4pPr>
            <a:lvl5pPr>
              <a:defRPr sz="2000">
                <a:solidFill>
                  <a:schemeClr val="accent3">
                    <a:lumMod val="75000"/>
                  </a:schemeClr>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046313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accent3">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756868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680656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422344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4964363"/>
            <a:ext cx="10515600" cy="1325563"/>
          </a:xfrm>
        </p:spPr>
        <p:txBody>
          <a:bodyPr/>
          <a:lstStyle>
            <a:lvl1pPr>
              <a:defRPr b="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700C2BD1-A101-436C-8082-AEE2AC255A32}" type="datetimeFigureOut">
              <a:rPr lang="en-US" smtClean="0"/>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362758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C2BD1-A101-436C-8082-AEE2AC255A32}"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138440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42162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99779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Edit Master text styles</a:t>
            </a:r>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2948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D4005B0C-4849-4999-991A-84B15EFA3F17}"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05908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D4005B0C-4849-4999-991A-84B15EFA3F17}" type="datetimeFigureOut">
              <a:rPr lang="en-US" smtClean="0"/>
              <a:t>12/11/2017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67327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4005B0C-4849-4999-991A-84B15EFA3F17}" type="datetimeFigureOut">
              <a:rPr lang="en-US" smtClean="0"/>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650519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2.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C2BD1-A101-436C-8082-AEE2AC255A32}" type="datetimeFigureOut">
              <a:rPr lang="en-US" smtClean="0"/>
              <a:t>12/11/2017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AFC41-4849-4E30-B57E-5BA0202F0BC1}" type="slidenum">
              <a:rPr lang="en-US" smtClean="0"/>
              <a:t>‹#›</a:t>
            </a:fld>
            <a:endParaRPr lang="en-US"/>
          </a:p>
        </p:txBody>
      </p: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382" cy="6858000"/>
          </a:xfrm>
          <a:prstGeom prst="rect">
            <a:avLst/>
          </a:prstGeom>
        </p:spPr>
      </p:pic>
    </p:spTree>
    <p:extLst>
      <p:ext uri="{BB962C8B-B14F-4D97-AF65-F5344CB8AC3E}">
        <p14:creationId xmlns:p14="http://schemas.microsoft.com/office/powerpoint/2010/main" val="74925108"/>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133600" y="1200327"/>
            <a:ext cx="10058400" cy="565767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005B0C-4849-4999-991A-84B15EFA3F17}" type="datetimeFigureOut">
              <a:rPr lang="en-US" smtClean="0"/>
              <a:t>12/11/2017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EE1FD-8770-47E6-B54E-B98929320BA0}" type="slidenum">
              <a:rPr lang="en-US" smtClean="0"/>
              <a:t>‹#›</a:t>
            </a:fld>
            <a:endParaRPr lang="en-US"/>
          </a:p>
        </p:txBody>
      </p:sp>
    </p:spTree>
    <p:extLst>
      <p:ext uri="{BB962C8B-B14F-4D97-AF65-F5344CB8AC3E}">
        <p14:creationId xmlns:p14="http://schemas.microsoft.com/office/powerpoint/2010/main" val="1245447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www.usccb.org/bible/luke/4" TargetMode="External"/><Relationship Id="rId2" Type="http://schemas.openxmlformats.org/officeDocument/2006/relationships/hyperlink" Target="http://www.catholicsocialteaching.org.uk/wp-content/uploads/2010/10/THE-COMMON-GOOD-AND-THE-CATHOLIC-CHURCH_1996.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2374" y="5031154"/>
            <a:ext cx="9144000" cy="1157717"/>
          </a:xfrm>
        </p:spPr>
        <p:txBody>
          <a:bodyPr anchor="ctr" anchorCtr="0">
            <a:normAutofit/>
          </a:bodyPr>
          <a:lstStyle/>
          <a:p>
            <a:pPr algn="l"/>
            <a:r>
              <a:rPr lang="en-AU" sz="4800" dirty="0" smtClean="0">
                <a:solidFill>
                  <a:srgbClr val="003255"/>
                </a:solidFill>
                <a:latin typeface="Arial" panose="020B0604020202020204" pitchFamily="34" charset="0"/>
                <a:cs typeface="Arial" panose="020B0604020202020204" pitchFamily="34" charset="0"/>
              </a:rPr>
              <a:t>Catholic Social Teaching</a:t>
            </a:r>
            <a:endParaRPr lang="en-US" sz="4800" dirty="0">
              <a:solidFill>
                <a:srgbClr val="003255"/>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747694" y="6257385"/>
            <a:ext cx="9144000" cy="512142"/>
          </a:xfrm>
        </p:spPr>
        <p:txBody>
          <a:bodyPr/>
          <a:lstStyle/>
          <a:p>
            <a:pPr algn="l"/>
            <a:r>
              <a:rPr lang="en-AU" dirty="0" smtClean="0">
                <a:solidFill>
                  <a:srgbClr val="47C3D3"/>
                </a:solidFill>
                <a:latin typeface="Arial" panose="020B0604020202020204" pitchFamily="34" charset="0"/>
                <a:cs typeface="Arial" panose="020B0604020202020204" pitchFamily="34" charset="0"/>
              </a:rPr>
              <a:t>Preferential Option for the Poor</a:t>
            </a:r>
            <a:endParaRPr lang="en-US" dirty="0">
              <a:solidFill>
                <a:srgbClr val="47C3D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9542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Preferential </a:t>
            </a:r>
            <a:r>
              <a:rPr lang="en-US" dirty="0" smtClean="0">
                <a:latin typeface="Arial"/>
                <a:cs typeface="Arial"/>
              </a:rPr>
              <a:t>option </a:t>
            </a:r>
            <a:r>
              <a:rPr lang="en-US" dirty="0">
                <a:latin typeface="Arial"/>
                <a:cs typeface="Arial"/>
              </a:rPr>
              <a:t>for the </a:t>
            </a:r>
            <a:r>
              <a:rPr lang="en-US" dirty="0" smtClean="0">
                <a:latin typeface="Arial"/>
                <a:cs typeface="Arial"/>
              </a:rPr>
              <a:t>poor</a:t>
            </a:r>
            <a:endParaRPr lang="en-US" dirty="0"/>
          </a:p>
        </p:txBody>
      </p:sp>
      <p:sp>
        <p:nvSpPr>
          <p:cNvPr id="3" name="Content Placeholder 2"/>
          <p:cNvSpPr>
            <a:spLocks noGrp="1"/>
          </p:cNvSpPr>
          <p:nvPr>
            <p:ph idx="1"/>
          </p:nvPr>
        </p:nvSpPr>
        <p:spPr/>
        <p:txBody>
          <a:bodyPr>
            <a:normAutofit/>
          </a:bodyPr>
          <a:lstStyle/>
          <a:p>
            <a:pPr algn="just"/>
            <a:r>
              <a:rPr lang="en-US" sz="1800" dirty="0" smtClean="0">
                <a:latin typeface="Arial"/>
                <a:cs typeface="Arial"/>
              </a:rPr>
              <a:t>In this session we will take a closer look at the principle “preferential </a:t>
            </a:r>
            <a:r>
              <a:rPr lang="en-US" sz="1800" dirty="0">
                <a:latin typeface="Arial"/>
                <a:cs typeface="Arial"/>
              </a:rPr>
              <a:t>o</a:t>
            </a:r>
            <a:r>
              <a:rPr lang="en-US" sz="1800" dirty="0" smtClean="0">
                <a:latin typeface="Arial"/>
                <a:cs typeface="Arial"/>
              </a:rPr>
              <a:t>ption for the poor”. </a:t>
            </a:r>
          </a:p>
          <a:p>
            <a:pPr algn="just"/>
            <a:r>
              <a:rPr lang="en-US" sz="1800" dirty="0" smtClean="0">
                <a:latin typeface="Arial"/>
                <a:cs typeface="Arial"/>
              </a:rPr>
              <a:t>This arguably is the most challenging and difficult principle to implement.</a:t>
            </a:r>
            <a:endParaRPr lang="en-US" sz="1800" dirty="0">
              <a:latin typeface="Arial"/>
              <a:cs typeface="Arial"/>
            </a:endParaRPr>
          </a:p>
        </p:txBody>
      </p:sp>
    </p:spTree>
    <p:extLst>
      <p:ext uri="{BB962C8B-B14F-4D97-AF65-F5344CB8AC3E}">
        <p14:creationId xmlns:p14="http://schemas.microsoft.com/office/powerpoint/2010/main" val="136630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838200" y="1934954"/>
            <a:ext cx="9705688" cy="4773959"/>
          </a:xfrm>
        </p:spPr>
        <p:txBody>
          <a:bodyPr>
            <a:normAutofit/>
          </a:bodyPr>
          <a:lstStyle/>
          <a:p>
            <a:r>
              <a:rPr lang="en-US" sz="1800" dirty="0">
                <a:latin typeface="Arial"/>
                <a:cs typeface="Arial"/>
              </a:rPr>
              <a:t>The phrase “preferential option for the poor” was first used in 1968 by the superior general of the Jesuits, Father Pedro </a:t>
            </a:r>
            <a:r>
              <a:rPr lang="en-US" sz="1800" dirty="0" err="1">
                <a:latin typeface="Arial"/>
                <a:cs typeface="Arial"/>
              </a:rPr>
              <a:t>Arrupe</a:t>
            </a:r>
            <a:r>
              <a:rPr lang="en-US" sz="1800" dirty="0">
                <a:latin typeface="Arial"/>
                <a:cs typeface="Arial"/>
              </a:rPr>
              <a:t>, in a letter to his order. </a:t>
            </a:r>
          </a:p>
          <a:p>
            <a:r>
              <a:rPr lang="en-US" sz="1800" dirty="0">
                <a:latin typeface="Arial"/>
                <a:cs typeface="Arial"/>
              </a:rPr>
              <a:t>Later it was used by the Bishops of South America in response to the plight of the poor on their continent. Drawing on the work of liberation theologians they recognised that throughout the </a:t>
            </a:r>
            <a:r>
              <a:rPr lang="en-US" sz="1800" dirty="0" smtClean="0">
                <a:latin typeface="Arial"/>
                <a:cs typeface="Arial"/>
              </a:rPr>
              <a:t>Bible, </a:t>
            </a:r>
            <a:r>
              <a:rPr lang="en-US" sz="1800" dirty="0">
                <a:latin typeface="Arial"/>
                <a:cs typeface="Arial"/>
              </a:rPr>
              <a:t>God is seen as giving preference to the poor and the marginalised. Jesus is drawn to the poor, the outcast and the sinner and Matthew’s </a:t>
            </a:r>
            <a:r>
              <a:rPr lang="en-US" sz="1800" dirty="0" smtClean="0">
                <a:latin typeface="Arial"/>
                <a:cs typeface="Arial"/>
              </a:rPr>
              <a:t>Gospel </a:t>
            </a:r>
            <a:r>
              <a:rPr lang="en-US" sz="1800" dirty="0">
                <a:latin typeface="Arial"/>
                <a:cs typeface="Arial"/>
              </a:rPr>
              <a:t>highlights this in the verse </a:t>
            </a:r>
            <a:r>
              <a:rPr lang="en-US" sz="1800" dirty="0">
                <a:solidFill>
                  <a:srgbClr val="47C3D3"/>
                </a:solidFill>
                <a:latin typeface="Arial"/>
                <a:cs typeface="Arial"/>
              </a:rPr>
              <a:t>“</a:t>
            </a:r>
            <a:r>
              <a:rPr lang="en-US" sz="1800" i="1" dirty="0">
                <a:solidFill>
                  <a:srgbClr val="47C3D3"/>
                </a:solidFill>
                <a:latin typeface="Arial"/>
                <a:cs typeface="Arial"/>
              </a:rPr>
              <a:t>Whatever you did for the least of these, you did for me</a:t>
            </a:r>
            <a:r>
              <a:rPr lang="en-US" sz="1800" i="1" dirty="0" smtClean="0">
                <a:solidFill>
                  <a:srgbClr val="47C3D3"/>
                </a:solidFill>
                <a:latin typeface="Arial"/>
                <a:cs typeface="Arial"/>
              </a:rPr>
              <a:t>.”</a:t>
            </a:r>
            <a:endParaRPr lang="en-US" sz="1800" dirty="0">
              <a:solidFill>
                <a:srgbClr val="47C3D3"/>
              </a:solidFill>
              <a:latin typeface="Arial"/>
              <a:cs typeface="Arial"/>
            </a:endParaRPr>
          </a:p>
          <a:p>
            <a:r>
              <a:rPr lang="en-US" sz="1800" dirty="0">
                <a:latin typeface="Arial"/>
                <a:cs typeface="Arial"/>
              </a:rPr>
              <a:t>Saint John Paul II adopted the term in the social encyclical </a:t>
            </a:r>
            <a:r>
              <a:rPr lang="en-US" sz="1800" i="1" dirty="0">
                <a:latin typeface="Arial"/>
                <a:cs typeface="Arial"/>
              </a:rPr>
              <a:t>Centesimus Annus</a:t>
            </a:r>
            <a:r>
              <a:rPr lang="en-US" sz="1800" dirty="0" smtClean="0">
                <a:latin typeface="Arial"/>
                <a:cs typeface="Arial"/>
              </a:rPr>
              <a:t>. (100 anniversary of the first social encyclical)</a:t>
            </a:r>
            <a:endParaRPr lang="en-US" sz="1800" dirty="0">
              <a:latin typeface="Arial"/>
              <a:cs typeface="Arial"/>
            </a:endParaRPr>
          </a:p>
          <a:p>
            <a:r>
              <a:rPr lang="en-US" sz="1800" dirty="0">
                <a:latin typeface="Arial"/>
                <a:cs typeface="Arial"/>
              </a:rPr>
              <a:t>Pope Benedict </a:t>
            </a:r>
            <a:r>
              <a:rPr lang="en-US" sz="1800" dirty="0" smtClean="0">
                <a:latin typeface="Arial"/>
                <a:cs typeface="Arial"/>
              </a:rPr>
              <a:t>XVI </a:t>
            </a:r>
            <a:r>
              <a:rPr lang="en-US" sz="1800" dirty="0">
                <a:latin typeface="Arial"/>
                <a:cs typeface="Arial"/>
              </a:rPr>
              <a:t>understood Catholic </a:t>
            </a:r>
            <a:r>
              <a:rPr lang="en-US" sz="1800" dirty="0" smtClean="0">
                <a:latin typeface="Arial"/>
                <a:cs typeface="Arial"/>
              </a:rPr>
              <a:t>social </a:t>
            </a:r>
            <a:r>
              <a:rPr lang="en-US" sz="1800" dirty="0">
                <a:latin typeface="Arial"/>
                <a:cs typeface="Arial"/>
              </a:rPr>
              <a:t>t</a:t>
            </a:r>
            <a:r>
              <a:rPr lang="en-US" sz="1800" dirty="0" smtClean="0">
                <a:latin typeface="Arial"/>
                <a:cs typeface="Arial"/>
              </a:rPr>
              <a:t>eaching’s view </a:t>
            </a:r>
            <a:r>
              <a:rPr lang="en-US" sz="1800" dirty="0">
                <a:latin typeface="Arial"/>
                <a:cs typeface="Arial"/>
              </a:rPr>
              <a:t>of the poor </a:t>
            </a:r>
            <a:r>
              <a:rPr lang="en-US" sz="1800" dirty="0" smtClean="0">
                <a:latin typeface="Arial"/>
                <a:cs typeface="Arial"/>
              </a:rPr>
              <a:t>to include </a:t>
            </a:r>
            <a:r>
              <a:rPr lang="en-US" sz="1800" dirty="0">
                <a:latin typeface="Arial"/>
                <a:cs typeface="Arial"/>
              </a:rPr>
              <a:t>all those who are marginalised in society: widows, children, people with disabilities, and victims of oppression, among others</a:t>
            </a:r>
            <a:r>
              <a:rPr lang="en-US" sz="1800" dirty="0" smtClean="0">
                <a:latin typeface="Arial"/>
                <a:cs typeface="Arial"/>
              </a:rPr>
              <a:t>.</a:t>
            </a:r>
            <a:endParaRPr lang="en-US" sz="1800" dirty="0">
              <a:latin typeface="Arial"/>
              <a:cs typeface="Arial"/>
            </a:endParaRPr>
          </a:p>
          <a:p>
            <a:endParaRPr lang="en-US" sz="2000" baseline="30000" dirty="0">
              <a:latin typeface="Arial"/>
              <a:cs typeface="Arial"/>
            </a:endParaRPr>
          </a:p>
          <a:p>
            <a:endParaRPr lang="en-US" sz="2000" baseline="30000" dirty="0">
              <a:latin typeface="Arial"/>
              <a:cs typeface="Arial"/>
            </a:endParaRPr>
          </a:p>
          <a:p>
            <a:pPr marL="0" indent="0">
              <a:buNone/>
            </a:pPr>
            <a:endParaRPr lang="en-US" sz="2000" dirty="0">
              <a:latin typeface="Arial"/>
              <a:cs typeface="Arial"/>
            </a:endParaRPr>
          </a:p>
          <a:p>
            <a:endParaRPr lang="en-US" sz="2000" dirty="0">
              <a:latin typeface="Arial"/>
              <a:cs typeface="Arial"/>
            </a:endParaRPr>
          </a:p>
        </p:txBody>
      </p:sp>
    </p:spTree>
    <p:extLst>
      <p:ext uri="{BB962C8B-B14F-4D97-AF65-F5344CB8AC3E}">
        <p14:creationId xmlns:p14="http://schemas.microsoft.com/office/powerpoint/2010/main" val="2594544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690688"/>
            <a:ext cx="9538681" cy="5018225"/>
          </a:xfrm>
        </p:spPr>
        <p:txBody>
          <a:bodyPr>
            <a:normAutofit/>
          </a:bodyPr>
          <a:lstStyle/>
          <a:p>
            <a:r>
              <a:rPr lang="en-US" sz="1800" i="1" dirty="0" smtClean="0">
                <a:latin typeface="Arial"/>
                <a:cs typeface="Arial"/>
              </a:rPr>
              <a:t>The </a:t>
            </a:r>
            <a:r>
              <a:rPr lang="en-US" sz="1800" i="1" dirty="0">
                <a:latin typeface="Arial"/>
                <a:cs typeface="Arial"/>
              </a:rPr>
              <a:t>Church's love for the poor is inspired by the Gospel of the Beatitudes, by the poverty of Jesus and by his attention to the poor. This love concerns material poverty and also the numerous forms of cultural and religious </a:t>
            </a:r>
            <a:r>
              <a:rPr lang="en-US" sz="1800" i="1" dirty="0" smtClean="0">
                <a:latin typeface="Arial"/>
                <a:cs typeface="Arial"/>
              </a:rPr>
              <a:t>poverty </a:t>
            </a:r>
            <a:r>
              <a:rPr lang="en-US" sz="1800" dirty="0" smtClean="0">
                <a:latin typeface="Arial"/>
                <a:cs typeface="Arial"/>
              </a:rPr>
              <a:t>[</a:t>
            </a:r>
            <a:r>
              <a:rPr lang="en-US" sz="1800" dirty="0">
                <a:latin typeface="Arial"/>
                <a:cs typeface="Arial"/>
              </a:rPr>
              <a:t>389]. The Church, “since her origin and in spite of the failing of many of her members, has not ceased to work for their relief, defence and liberation through numerous works of charity which remain indispensable always and </a:t>
            </a:r>
            <a:r>
              <a:rPr lang="en-US" sz="1800" dirty="0" smtClean="0">
                <a:latin typeface="Arial"/>
                <a:cs typeface="Arial"/>
              </a:rPr>
              <a:t>everywhere.” </a:t>
            </a:r>
            <a:r>
              <a:rPr lang="en-US" sz="1800" baseline="30000" dirty="0" smtClean="0">
                <a:latin typeface="Arial"/>
                <a:cs typeface="Arial"/>
              </a:rPr>
              <a:t>1</a:t>
            </a:r>
          </a:p>
          <a:p>
            <a:r>
              <a:rPr lang="en-US" sz="1800" dirty="0">
                <a:latin typeface="Arial"/>
                <a:cs typeface="Arial"/>
              </a:rPr>
              <a:t>People who are poor and vulnerable have a special place in Catholic teaching: this is what is meant by the “preferential option for the poor”. Scripture tells us we will be judged by our response to the “least of these”, in which we see the suffering face of Christ himself. Humanity is one family despite differences of nationality or race. The poor are not a burden; they are our brothers and sisters</a:t>
            </a:r>
            <a:r>
              <a:rPr lang="en-US" sz="1800" dirty="0" smtClean="0">
                <a:latin typeface="Arial"/>
                <a:cs typeface="Arial"/>
              </a:rPr>
              <a:t>.</a:t>
            </a:r>
            <a:r>
              <a:rPr lang="en-US" sz="1800" baseline="30000" dirty="0" smtClean="0">
                <a:latin typeface="Arial"/>
                <a:cs typeface="Arial"/>
              </a:rPr>
              <a:t> 2</a:t>
            </a:r>
          </a:p>
          <a:p>
            <a:r>
              <a:rPr lang="en-US" sz="1800" dirty="0">
                <a:latin typeface="Arial"/>
                <a:cs typeface="Arial"/>
              </a:rPr>
              <a:t>In Australia, particular individuals and groups still endure great poverty and inequality. The challenge to us is to see the face of the poor and oppressed in our society and to stand with them giving voice to their plight and working for </a:t>
            </a:r>
            <a:r>
              <a:rPr lang="en-US" sz="1800" dirty="0" smtClean="0">
                <a:latin typeface="Arial"/>
                <a:cs typeface="Arial"/>
              </a:rPr>
              <a:t>change.</a:t>
            </a:r>
            <a:r>
              <a:rPr lang="en-US" sz="1800" baseline="30000" dirty="0" smtClean="0">
                <a:latin typeface="Arial"/>
                <a:cs typeface="Arial"/>
              </a:rPr>
              <a:t>3</a:t>
            </a:r>
            <a:endParaRPr lang="en-US" sz="1800" baseline="30000" dirty="0">
              <a:latin typeface="Arial"/>
              <a:cs typeface="Arial"/>
            </a:endParaRPr>
          </a:p>
          <a:p>
            <a:pPr algn="just"/>
            <a:endParaRPr lang="en-US" sz="2000" baseline="30000" dirty="0">
              <a:latin typeface="Arial"/>
              <a:cs typeface="Arial"/>
            </a:endParaRPr>
          </a:p>
          <a:p>
            <a:endParaRPr lang="en-US" sz="2000" dirty="0">
              <a:latin typeface="Arial"/>
              <a:cs typeface="Arial"/>
            </a:endParaRPr>
          </a:p>
          <a:p>
            <a:endParaRPr lang="en-US" sz="2000" dirty="0">
              <a:latin typeface="Arial"/>
              <a:cs typeface="Arial"/>
            </a:endParaRPr>
          </a:p>
        </p:txBody>
      </p:sp>
      <p:sp>
        <p:nvSpPr>
          <p:cNvPr id="4" name="Title 3"/>
          <p:cNvSpPr>
            <a:spLocks noGrp="1"/>
          </p:cNvSpPr>
          <p:nvPr>
            <p:ph type="title"/>
          </p:nvPr>
        </p:nvSpPr>
        <p:spPr/>
        <p:txBody>
          <a:bodyPr/>
          <a:lstStyle/>
          <a:p>
            <a:endParaRPr lang="en-US" dirty="0"/>
          </a:p>
        </p:txBody>
      </p:sp>
    </p:spTree>
    <p:extLst>
      <p:ext uri="{BB962C8B-B14F-4D97-AF65-F5344CB8AC3E}">
        <p14:creationId xmlns:p14="http://schemas.microsoft.com/office/powerpoint/2010/main" val="2938614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Gospel reflection</a:t>
            </a:r>
            <a:endParaRPr lang="en-US" dirty="0"/>
          </a:p>
        </p:txBody>
      </p:sp>
      <p:sp>
        <p:nvSpPr>
          <p:cNvPr id="3" name="Content Placeholder 2"/>
          <p:cNvSpPr>
            <a:spLocks noGrp="1"/>
          </p:cNvSpPr>
          <p:nvPr>
            <p:ph idx="1"/>
          </p:nvPr>
        </p:nvSpPr>
        <p:spPr/>
        <p:txBody>
          <a:bodyPr>
            <a:normAutofit/>
          </a:bodyPr>
          <a:lstStyle/>
          <a:p>
            <a:pPr marL="0" lvl="0" indent="0" algn="just">
              <a:spcAft>
                <a:spcPts val="0"/>
              </a:spcAft>
              <a:buNone/>
            </a:pPr>
            <a:r>
              <a:rPr lang="en-US" sz="1800" dirty="0" smtClean="0">
                <a:latin typeface="Arial"/>
                <a:ea typeface="ＭＳ 明朝" charset="-128"/>
                <a:cs typeface="Arial"/>
              </a:rPr>
              <a:t>Consider the following passage from Luke’s Gospel 4:18-19</a:t>
            </a:r>
            <a:r>
              <a:rPr lang="en-US" sz="1800" baseline="30000" dirty="0" smtClean="0">
                <a:latin typeface="Arial"/>
                <a:ea typeface="ＭＳ 明朝" charset="-128"/>
                <a:cs typeface="Arial"/>
              </a:rPr>
              <a:t>4 </a:t>
            </a:r>
            <a:r>
              <a:rPr lang="en-US" sz="1800" dirty="0">
                <a:latin typeface="Arial"/>
                <a:ea typeface="ＭＳ 明朝" charset="-128"/>
                <a:cs typeface="Arial"/>
              </a:rPr>
              <a:t>as </a:t>
            </a:r>
            <a:r>
              <a:rPr lang="en-US" sz="1800" dirty="0" smtClean="0">
                <a:latin typeface="Arial"/>
                <a:ea typeface="ＭＳ 明朝" charset="-128"/>
                <a:cs typeface="Arial"/>
              </a:rPr>
              <a:t>a foundational guide to understanding the preferential option for the poor.</a:t>
            </a:r>
            <a:endParaRPr lang="en-US" sz="1800" dirty="0">
              <a:latin typeface="Arial"/>
              <a:ea typeface="ＭＳ 明朝" charset="-128"/>
              <a:cs typeface="Arial"/>
            </a:endParaRPr>
          </a:p>
          <a:p>
            <a:pPr marL="0" indent="0" algn="just">
              <a:spcAft>
                <a:spcPts val="0"/>
              </a:spcAft>
              <a:buNone/>
            </a:pPr>
            <a:r>
              <a:rPr lang="en-US" sz="1800" dirty="0" smtClean="0">
                <a:latin typeface="Arial"/>
                <a:ea typeface="ＭＳ 明朝" charset="-128"/>
                <a:cs typeface="Arial"/>
              </a:rPr>
              <a:t> </a:t>
            </a:r>
          </a:p>
          <a:p>
            <a:pPr marL="457200" lvl="1" indent="0">
              <a:buNone/>
            </a:pPr>
            <a:r>
              <a:rPr lang="en-US" sz="1800" i="1" dirty="0" smtClean="0">
                <a:solidFill>
                  <a:srgbClr val="47C3D3"/>
                </a:solidFill>
                <a:latin typeface="Arial"/>
                <a:ea typeface="ＭＳ 明朝" charset="-128"/>
                <a:cs typeface="Arial"/>
              </a:rPr>
              <a:t>“The Spirit of the Lord is upon me,</a:t>
            </a:r>
            <a:endParaRPr lang="en-US" sz="1800" dirty="0" smtClean="0">
              <a:solidFill>
                <a:srgbClr val="47C3D3"/>
              </a:solidFill>
              <a:latin typeface="Arial"/>
              <a:ea typeface="ＭＳ 明朝" charset="-128"/>
              <a:cs typeface="Arial"/>
            </a:endParaRPr>
          </a:p>
          <a:p>
            <a:pPr marL="457200" lvl="1" indent="0">
              <a:buNone/>
            </a:pPr>
            <a:r>
              <a:rPr lang="en-US" sz="1800" i="1" dirty="0" smtClean="0">
                <a:solidFill>
                  <a:srgbClr val="47C3D3"/>
                </a:solidFill>
                <a:latin typeface="Arial"/>
                <a:ea typeface="ＭＳ 明朝" charset="-128"/>
                <a:cs typeface="Arial"/>
              </a:rPr>
              <a:t>because he has anointed me</a:t>
            </a:r>
            <a:endParaRPr lang="en-US" sz="1800" dirty="0" smtClean="0">
              <a:solidFill>
                <a:srgbClr val="47C3D3"/>
              </a:solidFill>
              <a:latin typeface="Arial"/>
              <a:ea typeface="ＭＳ 明朝" charset="-128"/>
              <a:cs typeface="Arial"/>
            </a:endParaRPr>
          </a:p>
          <a:p>
            <a:pPr marL="457200" lvl="1" indent="0">
              <a:buNone/>
            </a:pPr>
            <a:r>
              <a:rPr lang="en-US" sz="1800" i="1" dirty="0" smtClean="0">
                <a:solidFill>
                  <a:srgbClr val="47C3D3"/>
                </a:solidFill>
                <a:latin typeface="Arial"/>
                <a:ea typeface="ＭＳ 明朝" charset="-128"/>
                <a:cs typeface="Arial"/>
              </a:rPr>
              <a:t>to bring glad tidings to the poor.</a:t>
            </a:r>
            <a:endParaRPr lang="en-US" sz="1800" dirty="0" smtClean="0">
              <a:solidFill>
                <a:srgbClr val="47C3D3"/>
              </a:solidFill>
              <a:latin typeface="Arial"/>
              <a:ea typeface="ＭＳ 明朝" charset="-128"/>
              <a:cs typeface="Arial"/>
            </a:endParaRPr>
          </a:p>
          <a:p>
            <a:pPr marL="457200" lvl="1" indent="0">
              <a:buNone/>
            </a:pPr>
            <a:r>
              <a:rPr lang="en-US" sz="1800" i="1" dirty="0" smtClean="0">
                <a:solidFill>
                  <a:srgbClr val="47C3D3"/>
                </a:solidFill>
                <a:latin typeface="Arial"/>
                <a:ea typeface="ＭＳ 明朝" charset="-128"/>
                <a:cs typeface="Arial"/>
              </a:rPr>
              <a:t>He has sent me to proclaim liberty to captives</a:t>
            </a:r>
            <a:endParaRPr lang="en-US" sz="1800" dirty="0" smtClean="0">
              <a:solidFill>
                <a:srgbClr val="47C3D3"/>
              </a:solidFill>
              <a:latin typeface="Arial"/>
              <a:ea typeface="ＭＳ 明朝" charset="-128"/>
              <a:cs typeface="Arial"/>
            </a:endParaRPr>
          </a:p>
          <a:p>
            <a:pPr marL="457200" lvl="1" indent="0">
              <a:buNone/>
            </a:pPr>
            <a:r>
              <a:rPr lang="en-US" sz="1800" i="1" dirty="0" smtClean="0">
                <a:solidFill>
                  <a:srgbClr val="47C3D3"/>
                </a:solidFill>
                <a:latin typeface="Arial"/>
                <a:ea typeface="ＭＳ 明朝" charset="-128"/>
                <a:cs typeface="Arial"/>
              </a:rPr>
              <a:t>and recovery of sight to the blind,</a:t>
            </a:r>
            <a:endParaRPr lang="en-US" sz="1800" dirty="0" smtClean="0">
              <a:solidFill>
                <a:srgbClr val="47C3D3"/>
              </a:solidFill>
              <a:latin typeface="Arial"/>
              <a:ea typeface="ＭＳ 明朝" charset="-128"/>
              <a:cs typeface="Arial"/>
            </a:endParaRPr>
          </a:p>
          <a:p>
            <a:pPr marL="457200" lvl="1" indent="0">
              <a:buNone/>
            </a:pPr>
            <a:r>
              <a:rPr lang="en-US" sz="1800" i="1" dirty="0" smtClean="0">
                <a:solidFill>
                  <a:srgbClr val="47C3D3"/>
                </a:solidFill>
                <a:latin typeface="Arial"/>
                <a:ea typeface="ＭＳ 明朝" charset="-128"/>
                <a:cs typeface="Arial"/>
              </a:rPr>
              <a:t>to let the oppressed go free,</a:t>
            </a:r>
            <a:endParaRPr lang="en-US" sz="1800" dirty="0" smtClean="0">
              <a:solidFill>
                <a:srgbClr val="47C3D3"/>
              </a:solidFill>
              <a:latin typeface="Arial"/>
              <a:ea typeface="ＭＳ 明朝" charset="-128"/>
              <a:cs typeface="Arial"/>
            </a:endParaRPr>
          </a:p>
          <a:p>
            <a:pPr marL="457200" lvl="1" indent="0">
              <a:buNone/>
            </a:pPr>
            <a:r>
              <a:rPr lang="en-US" sz="1800" i="1" dirty="0" smtClean="0">
                <a:solidFill>
                  <a:srgbClr val="47C3D3"/>
                </a:solidFill>
                <a:latin typeface="Arial"/>
                <a:ea typeface="ＭＳ 明朝" charset="-128"/>
                <a:cs typeface="Arial"/>
              </a:rPr>
              <a:t>and to proclaim a year acceptable to the Lord.”</a:t>
            </a:r>
            <a:endParaRPr lang="en-US" sz="1800" dirty="0">
              <a:solidFill>
                <a:srgbClr val="47C3D3"/>
              </a:solidFill>
              <a:effectLst/>
              <a:latin typeface="Arial"/>
              <a:ea typeface="ＭＳ 明朝" charset="-128"/>
              <a:cs typeface="Arial"/>
            </a:endParaRPr>
          </a:p>
        </p:txBody>
      </p:sp>
    </p:spTree>
    <p:extLst>
      <p:ext uri="{BB962C8B-B14F-4D97-AF65-F5344CB8AC3E}">
        <p14:creationId xmlns:p14="http://schemas.microsoft.com/office/powerpoint/2010/main" val="4005259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dilemma</a:t>
            </a:r>
            <a:endParaRPr lang="en-US" dirty="0"/>
          </a:p>
        </p:txBody>
      </p:sp>
      <p:sp>
        <p:nvSpPr>
          <p:cNvPr id="3" name="Content Placeholder 2"/>
          <p:cNvSpPr>
            <a:spLocks noGrp="1"/>
          </p:cNvSpPr>
          <p:nvPr>
            <p:ph idx="1"/>
          </p:nvPr>
        </p:nvSpPr>
        <p:spPr>
          <a:xfrm>
            <a:off x="926432" y="1528846"/>
            <a:ext cx="9362961" cy="4351338"/>
          </a:xfrm>
        </p:spPr>
        <p:txBody>
          <a:bodyPr>
            <a:normAutofit/>
          </a:bodyPr>
          <a:lstStyle/>
          <a:p>
            <a:pPr marL="0" indent="0">
              <a:lnSpc>
                <a:spcPct val="100000"/>
              </a:lnSpc>
              <a:buNone/>
            </a:pPr>
            <a:r>
              <a:rPr lang="en-US" sz="1800" dirty="0" smtClean="0">
                <a:latin typeface="Arial"/>
                <a:cs typeface="Arial"/>
              </a:rPr>
              <a:t>Ms. Jones has invited “T’s” Mum in for a conversation. In fact, she has written in “T’s” diary numerous requests to meet her and only lately did his Mum come for the discussion with the teacher. ”T’s” mum was fairly aggressive when Ms. Jones spoke about his behaviour. Maggie accused Ms. Jones of picking on “T”. In fact she said the school has been “picking on my kid since he came here, just like the other school”.</a:t>
            </a:r>
          </a:p>
          <a:p>
            <a:pPr marL="0" indent="0">
              <a:lnSpc>
                <a:spcPct val="100000"/>
              </a:lnSpc>
              <a:buNone/>
            </a:pPr>
            <a:r>
              <a:rPr lang="en-US" sz="1800" dirty="0" smtClean="0">
                <a:latin typeface="Arial"/>
                <a:cs typeface="Arial"/>
              </a:rPr>
              <a:t>Ms. Jones has tried everything she knows but is at a loss. Some parents are supportive but they don’t know what to do. Some are angry and scared and have said “T” should not be in the school and that the Principal should get rid of him.</a:t>
            </a:r>
          </a:p>
          <a:p>
            <a:pPr marL="0" indent="0">
              <a:lnSpc>
                <a:spcPct val="100000"/>
              </a:lnSpc>
              <a:buNone/>
            </a:pPr>
            <a:r>
              <a:rPr lang="en-US" sz="1800" dirty="0" smtClean="0">
                <a:latin typeface="Arial"/>
                <a:cs typeface="Arial"/>
              </a:rPr>
              <a:t>In discussions with the Principal some parents suggested if it would be better if “T” went to another school. The Principal said she would not be asking “T” to leave. However, now some parents have complained to board members.</a:t>
            </a:r>
          </a:p>
        </p:txBody>
      </p:sp>
    </p:spTree>
    <p:extLst>
      <p:ext uri="{BB962C8B-B14F-4D97-AF65-F5344CB8AC3E}">
        <p14:creationId xmlns:p14="http://schemas.microsoft.com/office/powerpoint/2010/main" val="247677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Doing theology</a:t>
            </a:r>
            <a:endParaRPr lang="en-US" dirty="0"/>
          </a:p>
        </p:txBody>
      </p:sp>
      <p:sp>
        <p:nvSpPr>
          <p:cNvPr id="3" name="Content Placeholder 2"/>
          <p:cNvSpPr>
            <a:spLocks noGrp="1"/>
          </p:cNvSpPr>
          <p:nvPr>
            <p:ph idx="1"/>
          </p:nvPr>
        </p:nvSpPr>
        <p:spPr/>
        <p:txBody>
          <a:bodyPr>
            <a:noAutofit/>
          </a:bodyPr>
          <a:lstStyle/>
          <a:p>
            <a:pPr>
              <a:spcAft>
                <a:spcPts val="0"/>
              </a:spcAft>
            </a:pPr>
            <a:r>
              <a:rPr lang="en-US" sz="1800" dirty="0" smtClean="0">
                <a:latin typeface="Arial"/>
                <a:ea typeface="ＭＳ 明朝" charset="-128"/>
                <a:cs typeface="Arial"/>
              </a:rPr>
              <a:t>In light of this gospel passage, consider the ethical dilemma faced by the school principal in the scenario presented.  </a:t>
            </a:r>
            <a:endParaRPr lang="en-US" sz="1800" dirty="0">
              <a:latin typeface="Arial"/>
              <a:ea typeface="ＭＳ 明朝" charset="-128"/>
              <a:cs typeface="Arial"/>
            </a:endParaRPr>
          </a:p>
          <a:p>
            <a:pPr>
              <a:spcAft>
                <a:spcPts val="0"/>
              </a:spcAft>
            </a:pPr>
            <a:r>
              <a:rPr lang="en-US" sz="1800" b="1" dirty="0" smtClean="0">
                <a:solidFill>
                  <a:srgbClr val="003255"/>
                </a:solidFill>
                <a:latin typeface="Arial"/>
                <a:ea typeface="ＭＳ 明朝" charset="-128"/>
                <a:cs typeface="Arial"/>
              </a:rPr>
              <a:t>See</a:t>
            </a:r>
            <a:endParaRPr lang="en-US" sz="1800" b="1" dirty="0">
              <a:solidFill>
                <a:srgbClr val="003255"/>
              </a:solidFill>
              <a:latin typeface="Arial"/>
              <a:ea typeface="ＭＳ 明朝" charset="-128"/>
              <a:cs typeface="Arial"/>
            </a:endParaRPr>
          </a:p>
          <a:p>
            <a:pPr lvl="1"/>
            <a:r>
              <a:rPr lang="en-US" sz="1800" dirty="0" smtClean="0">
                <a:latin typeface="Arial"/>
                <a:ea typeface="ＭＳ 明朝" charset="-128"/>
                <a:cs typeface="Arial"/>
              </a:rPr>
              <a:t>What is the main issue in this dilemma?</a:t>
            </a:r>
          </a:p>
          <a:p>
            <a:pPr lvl="1"/>
            <a:r>
              <a:rPr lang="en-US" sz="1800" dirty="0" smtClean="0">
                <a:latin typeface="Arial"/>
                <a:ea typeface="ＭＳ 明朝" charset="-128"/>
                <a:cs typeface="Arial"/>
              </a:rPr>
              <a:t>Who is suffering?</a:t>
            </a:r>
          </a:p>
          <a:p>
            <a:pPr lvl="1"/>
            <a:r>
              <a:rPr lang="en-US" sz="1800" dirty="0" smtClean="0">
                <a:latin typeface="Arial"/>
                <a:ea typeface="ＭＳ 明朝" charset="-128"/>
                <a:cs typeface="Arial"/>
              </a:rPr>
              <a:t>What is the cause of this situation?</a:t>
            </a:r>
          </a:p>
          <a:p>
            <a:pPr lvl="1"/>
            <a:r>
              <a:rPr lang="en-US" sz="1800" dirty="0" smtClean="0">
                <a:latin typeface="Arial"/>
                <a:ea typeface="ＭＳ 明朝" charset="-128"/>
                <a:cs typeface="Arial"/>
              </a:rPr>
              <a:t>Have you all the information required?</a:t>
            </a:r>
          </a:p>
          <a:p>
            <a:r>
              <a:rPr lang="en-US" sz="1800" b="1" dirty="0" smtClean="0">
                <a:solidFill>
                  <a:srgbClr val="003255"/>
                </a:solidFill>
                <a:latin typeface="Arial"/>
                <a:ea typeface="ＭＳ 明朝" charset="-128"/>
                <a:cs typeface="Arial"/>
              </a:rPr>
              <a:t>Judge</a:t>
            </a:r>
            <a:endParaRPr lang="en-US" sz="1800" b="1" dirty="0">
              <a:solidFill>
                <a:srgbClr val="003255"/>
              </a:solidFill>
              <a:latin typeface="Arial"/>
              <a:ea typeface="ＭＳ 明朝" charset="-128"/>
              <a:cs typeface="Arial"/>
            </a:endParaRPr>
          </a:p>
          <a:p>
            <a:pPr lvl="1"/>
            <a:r>
              <a:rPr lang="en-US" sz="1800" dirty="0" smtClean="0">
                <a:latin typeface="Arial"/>
                <a:ea typeface="ＭＳ 明朝" charset="-128"/>
                <a:cs typeface="Arial"/>
              </a:rPr>
              <a:t>What is your immediate reaction to this situation?</a:t>
            </a:r>
          </a:p>
          <a:p>
            <a:pPr lvl="1"/>
            <a:r>
              <a:rPr lang="en-US" sz="1800" dirty="0" smtClean="0">
                <a:latin typeface="Arial"/>
                <a:ea typeface="ＭＳ 明朝" charset="-128"/>
                <a:cs typeface="Arial"/>
              </a:rPr>
              <a:t>How does your belief system/faith/Luke’s Gospel reading inform your response? </a:t>
            </a:r>
          </a:p>
          <a:p>
            <a:pPr lvl="1"/>
            <a:r>
              <a:rPr lang="en-US" sz="1800" dirty="0" smtClean="0">
                <a:latin typeface="Arial"/>
                <a:ea typeface="ＭＳ 明朝" charset="-128"/>
                <a:cs typeface="Arial"/>
              </a:rPr>
              <a:t>How might this differ from you immediate reaction?</a:t>
            </a:r>
          </a:p>
          <a:p>
            <a:r>
              <a:rPr lang="en-US" sz="1800" b="1" dirty="0" smtClean="0">
                <a:solidFill>
                  <a:srgbClr val="003255"/>
                </a:solidFill>
                <a:latin typeface="Arial"/>
                <a:ea typeface="ＭＳ 明朝" charset="-128"/>
                <a:cs typeface="Arial"/>
              </a:rPr>
              <a:t>Act</a:t>
            </a:r>
            <a:endParaRPr lang="en-US" sz="1800" b="1" dirty="0">
              <a:solidFill>
                <a:srgbClr val="003255"/>
              </a:solidFill>
              <a:latin typeface="Arial"/>
              <a:ea typeface="ＭＳ 明朝" charset="-128"/>
              <a:cs typeface="Arial"/>
            </a:endParaRPr>
          </a:p>
          <a:p>
            <a:pPr lvl="1"/>
            <a:r>
              <a:rPr lang="en-US" sz="1800" dirty="0" smtClean="0">
                <a:latin typeface="Arial"/>
                <a:ea typeface="ＭＳ 明朝" charset="-128"/>
                <a:cs typeface="Arial"/>
              </a:rPr>
              <a:t>In what ways might the school </a:t>
            </a:r>
            <a:r>
              <a:rPr lang="en-US" sz="1800" dirty="0">
                <a:latin typeface="Arial"/>
                <a:ea typeface="ＭＳ 明朝" charset="-128"/>
                <a:cs typeface="Arial"/>
              </a:rPr>
              <a:t>b</a:t>
            </a:r>
            <a:r>
              <a:rPr lang="en-US" sz="1800" dirty="0" smtClean="0">
                <a:latin typeface="Arial"/>
                <a:ea typeface="ＭＳ 明朝" charset="-128"/>
                <a:cs typeface="Arial"/>
              </a:rPr>
              <a:t>oard support the principal?</a:t>
            </a:r>
            <a:endParaRPr lang="en-US" sz="1800" dirty="0">
              <a:effectLst/>
              <a:latin typeface="Arial"/>
              <a:ea typeface="ＭＳ 明朝" charset="-128"/>
              <a:cs typeface="Arial"/>
            </a:endParaRPr>
          </a:p>
        </p:txBody>
      </p:sp>
    </p:spTree>
    <p:extLst>
      <p:ext uri="{BB962C8B-B14F-4D97-AF65-F5344CB8AC3E}">
        <p14:creationId xmlns:p14="http://schemas.microsoft.com/office/powerpoint/2010/main" val="1349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marL="342900" indent="-342900">
              <a:buAutoNum type="arabicPeriod"/>
            </a:pPr>
            <a:r>
              <a:rPr lang="en-US" sz="1500" dirty="0" smtClean="0">
                <a:latin typeface="Arial"/>
                <a:cs typeface="Arial"/>
                <a:hlinkClick r:id="rId2"/>
              </a:rPr>
              <a:t>Bishops </a:t>
            </a:r>
            <a:r>
              <a:rPr lang="en-US" sz="1500" dirty="0">
                <a:latin typeface="Arial"/>
                <a:cs typeface="Arial"/>
                <a:hlinkClick r:id="rId2"/>
              </a:rPr>
              <a:t>of England and Wales</a:t>
            </a:r>
            <a:r>
              <a:rPr lang="en-US" sz="1500" dirty="0" smtClean="0">
                <a:latin typeface="Arial"/>
                <a:cs typeface="Arial"/>
                <a:hlinkClick r:id="rId2"/>
              </a:rPr>
              <a:t>, The </a:t>
            </a:r>
            <a:r>
              <a:rPr lang="en-US" sz="1500" dirty="0">
                <a:latin typeface="Arial"/>
                <a:cs typeface="Arial"/>
                <a:hlinkClick r:id="rId2"/>
              </a:rPr>
              <a:t>Common Good, </a:t>
            </a:r>
            <a:r>
              <a:rPr lang="en-US" sz="1500" dirty="0" smtClean="0">
                <a:latin typeface="Arial"/>
                <a:cs typeface="Arial"/>
                <a:hlinkClick r:id="rId2"/>
              </a:rPr>
              <a:t>1996</a:t>
            </a:r>
            <a:endParaRPr lang="en-US" sz="1500" dirty="0" smtClean="0">
              <a:latin typeface="Arial"/>
              <a:cs typeface="Arial"/>
            </a:endParaRPr>
          </a:p>
          <a:p>
            <a:pPr marL="342900" indent="-342900">
              <a:buFont typeface="Arial"/>
              <a:buAutoNum type="arabicPeriod"/>
            </a:pPr>
            <a:r>
              <a:rPr lang="en-US" sz="1500" dirty="0" smtClean="0">
                <a:latin typeface="Arial"/>
                <a:cs typeface="Arial"/>
              </a:rPr>
              <a:t>Luke 4:18-19 (</a:t>
            </a:r>
            <a:r>
              <a:rPr lang="en-US" sz="1500" dirty="0" smtClean="0">
                <a:latin typeface="Arial"/>
                <a:cs typeface="Arial"/>
                <a:hlinkClick r:id="rId3"/>
              </a:rPr>
              <a:t>The New American Bible Revised Edition</a:t>
            </a:r>
            <a:r>
              <a:rPr lang="en-US" sz="1500" dirty="0" smtClean="0">
                <a:latin typeface="Arial"/>
                <a:cs typeface="Arial"/>
              </a:rPr>
              <a:t>)</a:t>
            </a:r>
            <a:endParaRPr lang="en-US" sz="1500" dirty="0" smtClean="0">
              <a:latin typeface="Arial"/>
              <a:cs typeface="Arial"/>
            </a:endParaRPr>
          </a:p>
        </p:txBody>
      </p:sp>
    </p:spTree>
    <p:extLst>
      <p:ext uri="{BB962C8B-B14F-4D97-AF65-F5344CB8AC3E}">
        <p14:creationId xmlns:p14="http://schemas.microsoft.com/office/powerpoint/2010/main" val="1759854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TotalTime>
  <Words>775</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Calibri</vt:lpstr>
      <vt:lpstr>Calibri Light</vt:lpstr>
      <vt:lpstr>ＭＳ 明朝</vt:lpstr>
      <vt:lpstr>Office Theme</vt:lpstr>
      <vt:lpstr>Custom Design</vt:lpstr>
      <vt:lpstr>Catholic Social Teaching</vt:lpstr>
      <vt:lpstr>Preferential option for the poor</vt:lpstr>
      <vt:lpstr>Background</vt:lpstr>
      <vt:lpstr>PowerPoint Presentation</vt:lpstr>
      <vt:lpstr>Gospel reflection</vt:lpstr>
      <vt:lpstr>Ethical dilemma</vt:lpstr>
      <vt:lpstr>Doing theology</vt:lpstr>
      <vt:lpstr>References</vt:lpstr>
    </vt:vector>
  </TitlesOfParts>
  <Company>Catholic Education South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Title</dc:title>
  <dc:creator>Evans Siobhan (CESA)</dc:creator>
  <cp:lastModifiedBy>Bator, Deanna (CESA)</cp:lastModifiedBy>
  <cp:revision>27</cp:revision>
  <dcterms:created xsi:type="dcterms:W3CDTF">2017-10-03T00:07:06Z</dcterms:created>
  <dcterms:modified xsi:type="dcterms:W3CDTF">2017-12-11T04:52:33Z</dcterms:modified>
</cp:coreProperties>
</file>