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81" r:id="rId4"/>
    <p:sldId id="282" r:id="rId5"/>
    <p:sldId id="283" r:id="rId6"/>
    <p:sldId id="284" r:id="rId7"/>
    <p:sldId id="285" r:id="rId8"/>
    <p:sldId id="28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C3D3"/>
    <a:srgbClr val="00C8C8"/>
    <a:srgbClr val="0032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p:cViewPr varScale="1">
        <p:scale>
          <a:sx n="46" d="100"/>
          <a:sy n="46" d="100"/>
        </p:scale>
        <p:origin x="38" y="76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5207" y="4789900"/>
            <a:ext cx="9144000" cy="1167542"/>
          </a:xfrm>
        </p:spPr>
        <p:txBody>
          <a:bodyPr anchor="b">
            <a:normAutofit/>
          </a:bodyPr>
          <a:lstStyle>
            <a:lvl1pPr algn="l">
              <a:defRPr sz="54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695207" y="5957442"/>
            <a:ext cx="9144000" cy="809672"/>
          </a:xfrm>
        </p:spPr>
        <p:txBody>
          <a:bodyPr/>
          <a:lstStyle>
            <a:lvl1pPr marL="0" indent="0" algn="l">
              <a:buNone/>
              <a:defRPr sz="2400">
                <a:solidFill>
                  <a:srgbClr val="47C3D3"/>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00C2BD1-A101-436C-8082-AEE2AC255A32}"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255822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05B0C-4849-4999-991A-84B15EFA3F17}" type="datetimeFigureOut">
              <a:rPr lang="en-US" smtClean="0"/>
              <a:t>12/12/2017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5484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solidFill>
                  <a:schemeClr val="accent3">
                    <a:lumMod val="75000"/>
                  </a:schemeClr>
                </a:solidFill>
                <a:latin typeface="Arial" panose="020B0604020202020204" pitchFamily="34" charset="0"/>
                <a:cs typeface="Arial" panose="020B0604020202020204" pitchFamily="34" charset="0"/>
              </a:defRPr>
            </a:lvl1pPr>
            <a:lvl2pPr>
              <a:defRPr sz="2800">
                <a:solidFill>
                  <a:schemeClr val="accent3">
                    <a:lumMod val="75000"/>
                  </a:schemeClr>
                </a:solidFill>
                <a:latin typeface="Arial" panose="020B0604020202020204" pitchFamily="34" charset="0"/>
                <a:cs typeface="Arial" panose="020B0604020202020204" pitchFamily="34" charset="0"/>
              </a:defRPr>
            </a:lvl2pPr>
            <a:lvl3pPr>
              <a:defRPr sz="2400">
                <a:solidFill>
                  <a:schemeClr val="accent3">
                    <a:lumMod val="75000"/>
                  </a:schemeClr>
                </a:solidFill>
                <a:latin typeface="Arial" panose="020B0604020202020204" pitchFamily="34" charset="0"/>
                <a:cs typeface="Arial" panose="020B0604020202020204" pitchFamily="34" charset="0"/>
              </a:defRPr>
            </a:lvl3pPr>
            <a:lvl4pPr>
              <a:defRPr sz="2000">
                <a:solidFill>
                  <a:schemeClr val="accent3">
                    <a:lumMod val="75000"/>
                  </a:schemeClr>
                </a:solidFill>
                <a:latin typeface="Arial" panose="020B0604020202020204" pitchFamily="34" charset="0"/>
                <a:cs typeface="Arial" panose="020B0604020202020204" pitchFamily="34" charset="0"/>
              </a:defRPr>
            </a:lvl4pPr>
            <a:lvl5pPr>
              <a:defRPr sz="2000">
                <a:solidFill>
                  <a:schemeClr val="accent3">
                    <a:lumMod val="75000"/>
                  </a:schemeClr>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046313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accent3">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756868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680656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422344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4964363"/>
            <a:ext cx="10515600" cy="1325563"/>
          </a:xfrm>
        </p:spPr>
        <p:txBody>
          <a:bodyPr/>
          <a:lstStyle>
            <a:lvl1pPr>
              <a:defRPr b="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700C2BD1-A101-436C-8082-AEE2AC255A32}" type="datetimeFigureOut">
              <a:rPr lang="en-US" smtClean="0"/>
              <a:t>12/12/2017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362758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C2BD1-A101-436C-8082-AEE2AC255A32}" type="datetimeFigureOut">
              <a:rPr lang="en-US" smtClean="0"/>
              <a:t>12/12/2017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138440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005B0C-4849-4999-991A-84B15EFA3F1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42162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99779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D4005B0C-4849-4999-991A-84B15EFA3F1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2948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D4005B0C-4849-4999-991A-84B15EFA3F17}" type="datetimeFigureOut">
              <a:rPr lang="en-US" smtClean="0"/>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05908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D4005B0C-4849-4999-991A-84B15EFA3F17}" type="datetimeFigureOut">
              <a:rPr lang="en-US" smtClean="0"/>
              <a:t>12/12/2017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67327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4005B0C-4849-4999-991A-84B15EFA3F17}" type="datetimeFigureOut">
              <a:rPr lang="en-US" smtClean="0"/>
              <a:t>12/12/2017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650519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C2BD1-A101-436C-8082-AEE2AC255A32}" type="datetimeFigureOut">
              <a:rPr lang="en-US" smtClean="0"/>
              <a:t>12/12/2017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AFC41-4849-4E30-B57E-5BA0202F0BC1}" type="slidenum">
              <a:rPr lang="en-US" smtClean="0"/>
              <a:t>‹#›</a:t>
            </a:fld>
            <a:endParaRPr lang="en-US"/>
          </a:p>
        </p:txBody>
      </p: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382" cy="6858000"/>
          </a:xfrm>
          <a:prstGeom prst="rect">
            <a:avLst/>
          </a:prstGeom>
        </p:spPr>
      </p:pic>
    </p:spTree>
    <p:extLst>
      <p:ext uri="{BB962C8B-B14F-4D97-AF65-F5344CB8AC3E}">
        <p14:creationId xmlns:p14="http://schemas.microsoft.com/office/powerpoint/2010/main" val="74925108"/>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133600" y="1200327"/>
            <a:ext cx="10058400" cy="565767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05B0C-4849-4999-991A-84B15EFA3F17}" type="datetimeFigureOut">
              <a:rPr lang="en-US" smtClean="0"/>
              <a:t>12/12/2017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EE1FD-8770-47E6-B54E-B98929320BA0}" type="slidenum">
              <a:rPr lang="en-US" smtClean="0"/>
              <a:t>‹#›</a:t>
            </a:fld>
            <a:endParaRPr lang="en-US"/>
          </a:p>
        </p:txBody>
      </p:sp>
    </p:spTree>
    <p:extLst>
      <p:ext uri="{BB962C8B-B14F-4D97-AF65-F5344CB8AC3E}">
        <p14:creationId xmlns:p14="http://schemas.microsoft.com/office/powerpoint/2010/main" val="1245447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www.usccb.org/bible/1peter/4" TargetMode="External"/><Relationship Id="rId2" Type="http://schemas.openxmlformats.org/officeDocument/2006/relationships/hyperlink" Target="http://www.vatican.va/archive/ENG1104/__P2M.HTM" TargetMode="External"/><Relationship Id="rId1" Type="http://schemas.openxmlformats.org/officeDocument/2006/relationships/slideLayout" Target="../slideLayouts/slideLayout5.xml"/><Relationship Id="rId4" Type="http://schemas.openxmlformats.org/officeDocument/2006/relationships/hyperlink" Target="https://cif.cesa.catholic.edu.au/the-framework/catholic-ident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2374" y="5031154"/>
            <a:ext cx="9144000" cy="1157717"/>
          </a:xfrm>
        </p:spPr>
        <p:txBody>
          <a:bodyPr anchor="ctr" anchorCtr="0">
            <a:normAutofit/>
          </a:bodyPr>
          <a:lstStyle/>
          <a:p>
            <a:pPr algn="l"/>
            <a:r>
              <a:rPr lang="en-AU" sz="4800" dirty="0" smtClean="0">
                <a:solidFill>
                  <a:srgbClr val="003255"/>
                </a:solidFill>
                <a:latin typeface="Arial" panose="020B0604020202020204" pitchFamily="34" charset="0"/>
                <a:cs typeface="Arial" panose="020B0604020202020204" pitchFamily="34" charset="0"/>
              </a:rPr>
              <a:t>Catholic Social Teaching</a:t>
            </a:r>
            <a:endParaRPr lang="en-US" sz="4800" dirty="0">
              <a:solidFill>
                <a:srgbClr val="003255"/>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747694" y="6257385"/>
            <a:ext cx="9144000" cy="512142"/>
          </a:xfrm>
        </p:spPr>
        <p:txBody>
          <a:bodyPr/>
          <a:lstStyle/>
          <a:p>
            <a:pPr algn="l"/>
            <a:r>
              <a:rPr lang="en-AU" dirty="0" smtClean="0">
                <a:solidFill>
                  <a:srgbClr val="47C3D3"/>
                </a:solidFill>
                <a:latin typeface="Arial" panose="020B0604020202020204" pitchFamily="34" charset="0"/>
                <a:cs typeface="Arial" panose="020B0604020202020204" pitchFamily="34" charset="0"/>
              </a:rPr>
              <a:t>Subsidiarity</a:t>
            </a:r>
            <a:endParaRPr lang="en-US" dirty="0">
              <a:solidFill>
                <a:srgbClr val="47C3D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9542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838200" y="1825625"/>
            <a:ext cx="9161357" cy="4813714"/>
          </a:xfrm>
        </p:spPr>
        <p:txBody>
          <a:bodyPr>
            <a:noAutofit/>
          </a:bodyPr>
          <a:lstStyle/>
          <a:p>
            <a:r>
              <a:rPr lang="en-US" sz="1800" dirty="0" smtClean="0">
                <a:latin typeface="Arial"/>
                <a:cs typeface="Arial"/>
              </a:rPr>
              <a:t>Social </a:t>
            </a:r>
            <a:r>
              <a:rPr lang="en-US" sz="1800" dirty="0">
                <a:latin typeface="Arial"/>
                <a:cs typeface="Arial"/>
              </a:rPr>
              <a:t>encyclicals </a:t>
            </a:r>
            <a:r>
              <a:rPr lang="en-US" sz="1800" dirty="0" smtClean="0">
                <a:latin typeface="Arial"/>
                <a:cs typeface="Arial"/>
              </a:rPr>
              <a:t>have </a:t>
            </a:r>
            <a:r>
              <a:rPr lang="en-US" sz="1800" dirty="0">
                <a:latin typeface="Arial"/>
                <a:cs typeface="Arial"/>
              </a:rPr>
              <a:t>reaffirmed </a:t>
            </a:r>
            <a:r>
              <a:rPr lang="en-US" sz="1800" dirty="0" smtClean="0">
                <a:latin typeface="Arial"/>
                <a:cs typeface="Arial"/>
              </a:rPr>
              <a:t>previous </a:t>
            </a:r>
            <a:r>
              <a:rPr lang="en-US" sz="1800" dirty="0">
                <a:latin typeface="Arial"/>
                <a:cs typeface="Arial"/>
              </a:rPr>
              <a:t>encyclicals whilst putting forward new principles and ideas reflecting the changing nature of society and the world</a:t>
            </a:r>
            <a:r>
              <a:rPr lang="en-US" sz="1800" dirty="0" smtClean="0">
                <a:latin typeface="Arial"/>
                <a:cs typeface="Arial"/>
              </a:rPr>
              <a:t>.</a:t>
            </a:r>
          </a:p>
          <a:p>
            <a:r>
              <a:rPr lang="en-US" sz="1800" dirty="0">
                <a:latin typeface="Arial"/>
                <a:cs typeface="Arial"/>
              </a:rPr>
              <a:t>I</a:t>
            </a:r>
            <a:r>
              <a:rPr lang="en-US" sz="1800" dirty="0" smtClean="0">
                <a:latin typeface="Arial"/>
                <a:cs typeface="Arial"/>
              </a:rPr>
              <a:t>n 1931, on  </a:t>
            </a:r>
            <a:r>
              <a:rPr lang="en-US" sz="1800" dirty="0">
                <a:latin typeface="Arial"/>
                <a:cs typeface="Arial"/>
              </a:rPr>
              <a:t>40</a:t>
            </a:r>
            <a:r>
              <a:rPr lang="en-US" sz="1800" baseline="30000" dirty="0">
                <a:latin typeface="Arial"/>
                <a:cs typeface="Arial"/>
              </a:rPr>
              <a:t>th</a:t>
            </a:r>
            <a:r>
              <a:rPr lang="en-US" sz="1800" dirty="0">
                <a:latin typeface="Arial"/>
                <a:cs typeface="Arial"/>
              </a:rPr>
              <a:t> anniversary of Rerum </a:t>
            </a:r>
            <a:r>
              <a:rPr lang="en-US" sz="1800" dirty="0" smtClean="0">
                <a:latin typeface="Arial"/>
                <a:cs typeface="Arial"/>
              </a:rPr>
              <a:t>Novarum Pope </a:t>
            </a:r>
            <a:r>
              <a:rPr lang="en-US" sz="1800" dirty="0">
                <a:latin typeface="Arial"/>
                <a:cs typeface="Arial"/>
              </a:rPr>
              <a:t>Pius </a:t>
            </a:r>
            <a:r>
              <a:rPr lang="en-US" sz="1800" dirty="0" smtClean="0">
                <a:latin typeface="Arial"/>
                <a:cs typeface="Arial"/>
              </a:rPr>
              <a:t>XI released his social letter Quadragesimo </a:t>
            </a:r>
            <a:r>
              <a:rPr lang="en-US" sz="1800" dirty="0">
                <a:latin typeface="Arial"/>
                <a:cs typeface="Arial"/>
              </a:rPr>
              <a:t>anno </a:t>
            </a:r>
            <a:r>
              <a:rPr lang="en-US" sz="1800" dirty="0" smtClean="0">
                <a:latin typeface="Arial"/>
                <a:cs typeface="Arial"/>
              </a:rPr>
              <a:t>(Reconstruction </a:t>
            </a:r>
            <a:r>
              <a:rPr lang="en-US" sz="1800" dirty="0">
                <a:latin typeface="Arial"/>
                <a:cs typeface="Arial"/>
              </a:rPr>
              <a:t>of the Social </a:t>
            </a:r>
            <a:r>
              <a:rPr lang="en-US" sz="1800" dirty="0" smtClean="0">
                <a:latin typeface="Arial"/>
                <a:cs typeface="Arial"/>
              </a:rPr>
              <a:t>Order)</a:t>
            </a:r>
            <a:endParaRPr lang="en-US" sz="1800" dirty="0">
              <a:latin typeface="Arial"/>
              <a:cs typeface="Arial"/>
            </a:endParaRPr>
          </a:p>
          <a:p>
            <a:r>
              <a:rPr lang="en-US" sz="1800" dirty="0" smtClean="0">
                <a:latin typeface="Arial"/>
                <a:cs typeface="Arial"/>
              </a:rPr>
              <a:t>Like his predecessor Leo XIII, his social encyclical was responding to the issues of the day including:</a:t>
            </a:r>
          </a:p>
          <a:p>
            <a:pPr lvl="1"/>
            <a:r>
              <a:rPr lang="en-US" sz="1800" dirty="0" smtClean="0">
                <a:latin typeface="Arial"/>
                <a:cs typeface="Arial"/>
              </a:rPr>
              <a:t>The Great Depression – as a </a:t>
            </a:r>
            <a:r>
              <a:rPr lang="en-US" sz="1800" dirty="0">
                <a:latin typeface="Arial"/>
                <a:cs typeface="Arial"/>
              </a:rPr>
              <a:t>result of </a:t>
            </a:r>
            <a:r>
              <a:rPr lang="en-US" sz="1800" dirty="0" smtClean="0">
                <a:latin typeface="Arial"/>
                <a:cs typeface="Arial"/>
              </a:rPr>
              <a:t>unregulated capitalism</a:t>
            </a:r>
            <a:endParaRPr lang="en-US" sz="1800" dirty="0">
              <a:latin typeface="Arial"/>
              <a:cs typeface="Arial"/>
            </a:endParaRPr>
          </a:p>
          <a:p>
            <a:pPr lvl="1"/>
            <a:r>
              <a:rPr lang="en-US" sz="1800" dirty="0" smtClean="0">
                <a:latin typeface="Arial"/>
                <a:cs typeface="Arial"/>
              </a:rPr>
              <a:t>German and </a:t>
            </a:r>
            <a:r>
              <a:rPr lang="en-US" sz="1800" dirty="0">
                <a:latin typeface="Arial"/>
                <a:cs typeface="Arial"/>
              </a:rPr>
              <a:t>Italian totalitarian s</a:t>
            </a:r>
            <a:r>
              <a:rPr lang="en-US" sz="1800" dirty="0" smtClean="0">
                <a:latin typeface="Arial"/>
                <a:cs typeface="Arial"/>
              </a:rPr>
              <a:t>ocialism and</a:t>
            </a:r>
            <a:r>
              <a:rPr lang="en-US" sz="1800" dirty="0">
                <a:latin typeface="Arial"/>
                <a:cs typeface="Arial"/>
              </a:rPr>
              <a:t> </a:t>
            </a:r>
            <a:r>
              <a:rPr lang="en-US" sz="1800" dirty="0" smtClean="0">
                <a:latin typeface="Arial"/>
                <a:cs typeface="Arial"/>
              </a:rPr>
              <a:t>Soviet communism</a:t>
            </a:r>
          </a:p>
          <a:p>
            <a:pPr marL="269875" lvl="1" indent="-220663"/>
            <a:r>
              <a:rPr lang="en-US" sz="1800" dirty="0">
                <a:latin typeface="Arial"/>
                <a:cs typeface="Arial"/>
              </a:rPr>
              <a:t>In his </a:t>
            </a:r>
            <a:r>
              <a:rPr lang="en-US" sz="1800" dirty="0" smtClean="0">
                <a:latin typeface="Arial"/>
                <a:cs typeface="Arial"/>
              </a:rPr>
              <a:t>letter, </a:t>
            </a:r>
            <a:r>
              <a:rPr lang="en-US" sz="1800" dirty="0">
                <a:latin typeface="Arial"/>
                <a:cs typeface="Arial"/>
              </a:rPr>
              <a:t>the Pope identified the great peril to human freedom and dignity arising from these new political and economic situations</a:t>
            </a:r>
            <a:r>
              <a:rPr lang="en-US" sz="1800" dirty="0" smtClean="0">
                <a:latin typeface="Arial"/>
                <a:cs typeface="Arial"/>
              </a:rPr>
              <a:t>. One of his concerns was the excessive involvement of the state in peoples’ lives.  </a:t>
            </a:r>
            <a:r>
              <a:rPr lang="en-US" sz="1800" dirty="0">
                <a:latin typeface="Arial"/>
                <a:cs typeface="Arial"/>
              </a:rPr>
              <a:t>Drawing on earlier Catholic thought </a:t>
            </a:r>
            <a:r>
              <a:rPr lang="en-US" sz="1800" dirty="0" smtClean="0">
                <a:latin typeface="Arial"/>
                <a:cs typeface="Arial"/>
              </a:rPr>
              <a:t>he called </a:t>
            </a:r>
            <a:r>
              <a:rPr lang="en-US" sz="1800" dirty="0">
                <a:latin typeface="Arial"/>
                <a:cs typeface="Arial"/>
              </a:rPr>
              <a:t>for reconstruction of the social order based on the principle of subsidiarity and solidarity.</a:t>
            </a:r>
          </a:p>
          <a:p>
            <a:pPr marL="269875" lvl="1" indent="-220663"/>
            <a:endParaRPr lang="en-US" sz="1800" dirty="0">
              <a:latin typeface="Arial"/>
              <a:cs typeface="Arial"/>
            </a:endParaRPr>
          </a:p>
          <a:p>
            <a:pPr lvl="1"/>
            <a:endParaRPr lang="en-US" sz="2000" dirty="0">
              <a:latin typeface="Arial"/>
              <a:cs typeface="Arial"/>
            </a:endParaRPr>
          </a:p>
          <a:p>
            <a:endParaRPr lang="en-US" sz="2000" dirty="0">
              <a:latin typeface="Arial"/>
              <a:cs typeface="Arial"/>
            </a:endParaRPr>
          </a:p>
        </p:txBody>
      </p:sp>
    </p:spTree>
    <p:extLst>
      <p:ext uri="{BB962C8B-B14F-4D97-AF65-F5344CB8AC3E}">
        <p14:creationId xmlns:p14="http://schemas.microsoft.com/office/powerpoint/2010/main" val="1180880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Subsidiarity</a:t>
            </a:r>
          </a:p>
        </p:txBody>
      </p:sp>
      <p:sp>
        <p:nvSpPr>
          <p:cNvPr id="3" name="Content Placeholder 2"/>
          <p:cNvSpPr>
            <a:spLocks noGrp="1"/>
          </p:cNvSpPr>
          <p:nvPr>
            <p:ph idx="1"/>
          </p:nvPr>
        </p:nvSpPr>
        <p:spPr>
          <a:xfrm>
            <a:off x="838200" y="1825625"/>
            <a:ext cx="9685527" cy="4351338"/>
          </a:xfrm>
        </p:spPr>
        <p:txBody>
          <a:bodyPr>
            <a:normAutofit/>
          </a:bodyPr>
          <a:lstStyle/>
          <a:p>
            <a:r>
              <a:rPr lang="en-US" sz="1800" dirty="0" smtClean="0">
                <a:latin typeface="Arial"/>
                <a:cs typeface="Arial"/>
              </a:rPr>
              <a:t>Pope Pius XI introduced the wider Catholic community to subsidiarity. </a:t>
            </a:r>
          </a:p>
          <a:p>
            <a:r>
              <a:rPr lang="en-US" sz="1800" dirty="0">
                <a:latin typeface="Arial"/>
                <a:cs typeface="Arial"/>
              </a:rPr>
              <a:t>This principle is based </a:t>
            </a:r>
            <a:r>
              <a:rPr lang="en-US" sz="1800" dirty="0" smtClean="0">
                <a:latin typeface="Arial"/>
                <a:cs typeface="Arial"/>
              </a:rPr>
              <a:t>in the dignity </a:t>
            </a:r>
            <a:r>
              <a:rPr lang="en-US" sz="1800" dirty="0">
                <a:latin typeface="Arial"/>
                <a:cs typeface="Arial"/>
              </a:rPr>
              <a:t>of the human individual  and the principle that everything in </a:t>
            </a:r>
            <a:r>
              <a:rPr lang="en-US" sz="1800" dirty="0" smtClean="0">
                <a:latin typeface="Arial"/>
                <a:cs typeface="Arial"/>
              </a:rPr>
              <a:t>society, </a:t>
            </a:r>
            <a:r>
              <a:rPr lang="en-US" sz="1800" dirty="0">
                <a:latin typeface="Arial"/>
                <a:cs typeface="Arial"/>
              </a:rPr>
              <a:t>institutions </a:t>
            </a:r>
            <a:r>
              <a:rPr lang="en-US" sz="1800" dirty="0" smtClean="0">
                <a:latin typeface="Arial"/>
                <a:cs typeface="Arial"/>
              </a:rPr>
              <a:t>both private </a:t>
            </a:r>
            <a:r>
              <a:rPr lang="en-US" sz="1800" dirty="0">
                <a:latin typeface="Arial"/>
                <a:cs typeface="Arial"/>
              </a:rPr>
              <a:t>and </a:t>
            </a:r>
            <a:r>
              <a:rPr lang="en-US" sz="1800" dirty="0" smtClean="0">
                <a:latin typeface="Arial"/>
                <a:cs typeface="Arial"/>
              </a:rPr>
              <a:t>public, should </a:t>
            </a:r>
            <a:r>
              <a:rPr lang="en-US" sz="1800" dirty="0">
                <a:latin typeface="Arial"/>
                <a:cs typeface="Arial"/>
              </a:rPr>
              <a:t>be in the service of the human </a:t>
            </a:r>
            <a:r>
              <a:rPr lang="en-US" sz="1800" dirty="0" smtClean="0">
                <a:latin typeface="Arial"/>
                <a:cs typeface="Arial"/>
              </a:rPr>
              <a:t>person.</a:t>
            </a:r>
            <a:endParaRPr lang="en-US" sz="1800" dirty="0">
              <a:latin typeface="Arial"/>
              <a:cs typeface="Arial"/>
            </a:endParaRPr>
          </a:p>
          <a:p>
            <a:r>
              <a:rPr lang="en-US" sz="1800" dirty="0" smtClean="0">
                <a:latin typeface="Arial"/>
                <a:cs typeface="Arial"/>
              </a:rPr>
              <a:t>Subsidiarity recognises that persons </a:t>
            </a:r>
            <a:r>
              <a:rPr lang="en-US" sz="1800" dirty="0">
                <a:latin typeface="Arial"/>
                <a:cs typeface="Arial"/>
              </a:rPr>
              <a:t>are by their nature social beings, and </a:t>
            </a:r>
            <a:r>
              <a:rPr lang="en-US" sz="1800" dirty="0" smtClean="0">
                <a:latin typeface="Arial"/>
                <a:cs typeface="Arial"/>
              </a:rPr>
              <a:t>emphasises </a:t>
            </a:r>
            <a:r>
              <a:rPr lang="en-US" sz="1800" dirty="0">
                <a:latin typeface="Arial"/>
                <a:cs typeface="Arial"/>
              </a:rPr>
              <a:t>the importance of small and intermediate-sized communities or institutions, like the </a:t>
            </a:r>
            <a:r>
              <a:rPr lang="en-US" sz="1800" dirty="0" smtClean="0">
                <a:latin typeface="Arial"/>
                <a:cs typeface="Arial"/>
              </a:rPr>
              <a:t>family. It demands that large and complex organisations and systems cannot take on functions that are best suited to be carried out by small, local and simpler organisations. </a:t>
            </a:r>
          </a:p>
          <a:p>
            <a:r>
              <a:rPr lang="en-US" sz="1800" dirty="0">
                <a:latin typeface="Arial"/>
                <a:cs typeface="Arial"/>
              </a:rPr>
              <a:t>The family is the basic unit of society and amongst its responsibility is the formation </a:t>
            </a:r>
            <a:r>
              <a:rPr lang="en-US" sz="1800" dirty="0" smtClean="0">
                <a:latin typeface="Arial"/>
                <a:cs typeface="Arial"/>
              </a:rPr>
              <a:t/>
            </a:r>
            <a:br>
              <a:rPr lang="en-US" sz="1800" dirty="0" smtClean="0">
                <a:latin typeface="Arial"/>
                <a:cs typeface="Arial"/>
              </a:rPr>
            </a:br>
            <a:r>
              <a:rPr lang="en-US" sz="1800" dirty="0" smtClean="0">
                <a:latin typeface="Arial"/>
                <a:cs typeface="Arial"/>
              </a:rPr>
              <a:t>and </a:t>
            </a:r>
            <a:r>
              <a:rPr lang="en-US" sz="1800" dirty="0">
                <a:latin typeface="Arial"/>
                <a:cs typeface="Arial"/>
              </a:rPr>
              <a:t>education of the young. So important is the Church’s belief that parents are the </a:t>
            </a:r>
            <a:r>
              <a:rPr lang="en-US" sz="1800" dirty="0" smtClean="0">
                <a:latin typeface="Arial"/>
                <a:cs typeface="Arial"/>
              </a:rPr>
              <a:t/>
            </a:r>
            <a:br>
              <a:rPr lang="en-US" sz="1800" dirty="0" smtClean="0">
                <a:latin typeface="Arial"/>
                <a:cs typeface="Arial"/>
              </a:rPr>
            </a:br>
            <a:r>
              <a:rPr lang="en-US" sz="1800" dirty="0" smtClean="0">
                <a:latin typeface="Arial"/>
                <a:cs typeface="Arial"/>
              </a:rPr>
              <a:t>first </a:t>
            </a:r>
            <a:r>
              <a:rPr lang="en-US" sz="1800" dirty="0">
                <a:latin typeface="Arial"/>
                <a:cs typeface="Arial"/>
              </a:rPr>
              <a:t>educators of their children that it enshrines </a:t>
            </a:r>
            <a:r>
              <a:rPr lang="en-US" sz="1800" dirty="0" smtClean="0">
                <a:latin typeface="Arial"/>
                <a:cs typeface="Arial"/>
              </a:rPr>
              <a:t>this in </a:t>
            </a:r>
            <a:r>
              <a:rPr lang="en-US" sz="1800" dirty="0">
                <a:latin typeface="Arial"/>
                <a:cs typeface="Arial"/>
              </a:rPr>
              <a:t>the Law of the Church. (Canon 796, n. 2</a:t>
            </a:r>
            <a:r>
              <a:rPr lang="en-US" sz="1800" dirty="0" smtClean="0">
                <a:latin typeface="Arial"/>
                <a:cs typeface="Arial"/>
              </a:rPr>
              <a:t>).</a:t>
            </a:r>
            <a:r>
              <a:rPr lang="en-US" sz="1800" baseline="30000" dirty="0" smtClean="0">
                <a:latin typeface="Arial"/>
                <a:cs typeface="Arial"/>
              </a:rPr>
              <a:t>1</a:t>
            </a:r>
            <a:endParaRPr lang="en-US" sz="1800" baseline="30000" dirty="0">
              <a:latin typeface="Arial"/>
              <a:cs typeface="Arial"/>
            </a:endParaRPr>
          </a:p>
          <a:p>
            <a:pPr marL="0" indent="0">
              <a:buNone/>
            </a:pPr>
            <a:endParaRPr lang="en-US" sz="1800" dirty="0">
              <a:latin typeface="Arial"/>
              <a:cs typeface="Arial"/>
            </a:endParaRPr>
          </a:p>
        </p:txBody>
      </p:sp>
    </p:spTree>
    <p:extLst>
      <p:ext uri="{BB962C8B-B14F-4D97-AF65-F5344CB8AC3E}">
        <p14:creationId xmlns:p14="http://schemas.microsoft.com/office/powerpoint/2010/main" val="1085703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Subsidiarity and schools </a:t>
            </a:r>
            <a:endParaRPr lang="en-US" dirty="0"/>
          </a:p>
        </p:txBody>
      </p:sp>
      <p:sp>
        <p:nvSpPr>
          <p:cNvPr id="3" name="Content Placeholder 2"/>
          <p:cNvSpPr>
            <a:spLocks noGrp="1"/>
          </p:cNvSpPr>
          <p:nvPr>
            <p:ph idx="1"/>
          </p:nvPr>
        </p:nvSpPr>
        <p:spPr>
          <a:xfrm>
            <a:off x="838200" y="1664377"/>
            <a:ext cx="9524244" cy="4684688"/>
          </a:xfrm>
        </p:spPr>
        <p:txBody>
          <a:bodyPr>
            <a:normAutofit/>
          </a:bodyPr>
          <a:lstStyle/>
          <a:p>
            <a:r>
              <a:rPr lang="en-US" sz="1800" dirty="0" smtClean="0">
                <a:latin typeface="Arial"/>
                <a:cs typeface="Arial"/>
              </a:rPr>
              <a:t>The concept that parents </a:t>
            </a:r>
            <a:r>
              <a:rPr lang="en-US" sz="1800" dirty="0">
                <a:latin typeface="Arial"/>
                <a:cs typeface="Arial"/>
              </a:rPr>
              <a:t>are the first </a:t>
            </a:r>
            <a:r>
              <a:rPr lang="en-US" sz="1800" dirty="0" smtClean="0">
                <a:latin typeface="Arial"/>
                <a:cs typeface="Arial"/>
              </a:rPr>
              <a:t>educators’ </a:t>
            </a:r>
            <a:r>
              <a:rPr lang="en-US" sz="1800" dirty="0">
                <a:latin typeface="Arial"/>
                <a:cs typeface="Arial"/>
              </a:rPr>
              <a:t>is based on subsidiarity. But the Church also recognises </a:t>
            </a:r>
            <a:r>
              <a:rPr lang="en-US" sz="1800" i="1" dirty="0">
                <a:latin typeface="Arial"/>
                <a:cs typeface="Arial"/>
              </a:rPr>
              <a:t>“Parents also have the right to that assistance, to be furnished by civil society, which they need to secure the Catholic education of their children</a:t>
            </a:r>
            <a:r>
              <a:rPr lang="en-US" sz="1800" i="1" dirty="0" smtClean="0">
                <a:latin typeface="Arial"/>
                <a:cs typeface="Arial"/>
              </a:rPr>
              <a:t>.”</a:t>
            </a:r>
            <a:r>
              <a:rPr lang="en-US" sz="1800" i="1" baseline="30000" dirty="0" smtClean="0">
                <a:latin typeface="Arial"/>
                <a:cs typeface="Arial"/>
              </a:rPr>
              <a:t>2</a:t>
            </a:r>
            <a:endParaRPr lang="en-US" sz="1800" dirty="0" smtClean="0">
              <a:latin typeface="Arial"/>
              <a:cs typeface="Arial"/>
            </a:endParaRPr>
          </a:p>
          <a:p>
            <a:r>
              <a:rPr lang="en-US" sz="1800" dirty="0" smtClean="0">
                <a:latin typeface="Arial"/>
                <a:cs typeface="Arial"/>
              </a:rPr>
              <a:t>In other words, because parents cannot educate their children by themselves a different level of organisation is required e.g. the Catholic school. However, subsidiarity </a:t>
            </a:r>
            <a:r>
              <a:rPr lang="en-US" sz="1800" dirty="0">
                <a:latin typeface="Arial"/>
                <a:cs typeface="Arial"/>
              </a:rPr>
              <a:t>challenges the school board </a:t>
            </a:r>
            <a:r>
              <a:rPr lang="en-US" sz="1800" dirty="0" smtClean="0">
                <a:latin typeface="Arial"/>
                <a:cs typeface="Arial"/>
              </a:rPr>
              <a:t>to give </a:t>
            </a:r>
            <a:r>
              <a:rPr lang="en-US" sz="1800" i="1" dirty="0" smtClean="0">
                <a:latin typeface="Arial"/>
                <a:cs typeface="Arial"/>
              </a:rPr>
              <a:t>“</a:t>
            </a:r>
            <a:r>
              <a:rPr lang="en-AU" sz="1800" i="1" dirty="0">
                <a:latin typeface="Arial"/>
                <a:cs typeface="Arial"/>
              </a:rPr>
              <a:t>agency to staff, students and families in its </a:t>
            </a:r>
            <a:r>
              <a:rPr lang="en-AU" sz="1800" i="1" dirty="0" smtClean="0">
                <a:latin typeface="Arial"/>
                <a:cs typeface="Arial"/>
              </a:rPr>
              <a:t>decision-making“. </a:t>
            </a:r>
            <a:r>
              <a:rPr lang="en-AU" sz="1800" i="1" baseline="30000" dirty="0" smtClean="0">
                <a:latin typeface="Arial"/>
                <a:cs typeface="Arial"/>
              </a:rPr>
              <a:t>3</a:t>
            </a:r>
            <a:endParaRPr lang="en-US" sz="1800" i="1" baseline="30000" dirty="0">
              <a:latin typeface="Arial"/>
              <a:cs typeface="Arial"/>
            </a:endParaRPr>
          </a:p>
          <a:p>
            <a:r>
              <a:rPr lang="en-US" sz="1800" dirty="0" smtClean="0">
                <a:latin typeface="Arial"/>
                <a:cs typeface="Arial"/>
              </a:rPr>
              <a:t>One </a:t>
            </a:r>
            <a:r>
              <a:rPr lang="en-US" sz="1800" dirty="0">
                <a:latin typeface="Arial"/>
                <a:cs typeface="Arial"/>
              </a:rPr>
              <a:t>helpful way to think about the ordering of society according to the principle of subsidiarity is to think of the way in which you use a ladder. Ordinarily, things that can be obtained within one’s reach are simply grasped with your own initiative. But when something is on a higher shelf, just out of reach, you need to get a ladder to reach the item. The same is true with the principle of subsidiarity. The next higher level of involvement is sought only when it is clear that the lower level is insufficient to meet the ends </a:t>
            </a:r>
            <a:r>
              <a:rPr lang="en-US" sz="1800" dirty="0" smtClean="0">
                <a:latin typeface="Arial"/>
                <a:cs typeface="Arial"/>
              </a:rPr>
              <a:t>desired.</a:t>
            </a:r>
            <a:r>
              <a:rPr lang="en-US" sz="1800" baseline="30000" dirty="0" smtClean="0">
                <a:latin typeface="Arial"/>
                <a:cs typeface="Arial"/>
              </a:rPr>
              <a:t>4 </a:t>
            </a:r>
            <a:endParaRPr lang="en-US" sz="1800" baseline="30000" dirty="0">
              <a:latin typeface="Arial"/>
              <a:cs typeface="Arial"/>
            </a:endParaRPr>
          </a:p>
          <a:p>
            <a:endParaRPr lang="en-US" sz="2000" dirty="0">
              <a:latin typeface="Arial"/>
              <a:cs typeface="Arial"/>
            </a:endParaRPr>
          </a:p>
          <a:p>
            <a:endParaRPr lang="en-US" sz="2000" dirty="0">
              <a:latin typeface="Arial"/>
              <a:cs typeface="Arial"/>
            </a:endParaRPr>
          </a:p>
        </p:txBody>
      </p:sp>
    </p:spTree>
    <p:extLst>
      <p:ext uri="{BB962C8B-B14F-4D97-AF65-F5344CB8AC3E}">
        <p14:creationId xmlns:p14="http://schemas.microsoft.com/office/powerpoint/2010/main" val="1772938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Scriptural reflection</a:t>
            </a:r>
            <a:endParaRPr lang="en-US" dirty="0"/>
          </a:p>
        </p:txBody>
      </p:sp>
      <p:sp>
        <p:nvSpPr>
          <p:cNvPr id="3" name="Content Placeholder 2"/>
          <p:cNvSpPr>
            <a:spLocks noGrp="1"/>
          </p:cNvSpPr>
          <p:nvPr>
            <p:ph idx="1"/>
          </p:nvPr>
        </p:nvSpPr>
        <p:spPr>
          <a:xfrm>
            <a:off x="838200" y="1724845"/>
            <a:ext cx="10068575" cy="4351338"/>
          </a:xfrm>
        </p:spPr>
        <p:txBody>
          <a:bodyPr>
            <a:normAutofit/>
          </a:bodyPr>
          <a:lstStyle/>
          <a:p>
            <a:r>
              <a:rPr lang="en-US" sz="1800" dirty="0" smtClean="0">
                <a:latin typeface="Arial"/>
                <a:cs typeface="Arial"/>
              </a:rPr>
              <a:t>If subsidiarity is to be realised then </a:t>
            </a:r>
            <a:r>
              <a:rPr lang="en-US" sz="1800" i="1" dirty="0" smtClean="0">
                <a:latin typeface="Arial"/>
                <a:cs typeface="Arial"/>
              </a:rPr>
              <a:t>“each </a:t>
            </a:r>
            <a:r>
              <a:rPr lang="en-US" sz="1800" i="1" dirty="0">
                <a:latin typeface="Arial"/>
                <a:cs typeface="Arial"/>
              </a:rPr>
              <a:t>b</a:t>
            </a:r>
            <a:r>
              <a:rPr lang="en-US" sz="1800" i="1" dirty="0" smtClean="0">
                <a:latin typeface="Arial"/>
                <a:cs typeface="Arial"/>
              </a:rPr>
              <a:t>oard </a:t>
            </a:r>
            <a:r>
              <a:rPr lang="en-US" sz="1800" i="1" dirty="0">
                <a:latin typeface="Arial"/>
                <a:cs typeface="Arial"/>
              </a:rPr>
              <a:t>m</a:t>
            </a:r>
            <a:r>
              <a:rPr lang="en-US" sz="1800" i="1" dirty="0" smtClean="0">
                <a:latin typeface="Arial"/>
                <a:cs typeface="Arial"/>
              </a:rPr>
              <a:t>ember </a:t>
            </a:r>
            <a:r>
              <a:rPr lang="en-US" sz="1800" i="1" dirty="0">
                <a:latin typeface="Arial"/>
                <a:cs typeface="Arial"/>
              </a:rPr>
              <a:t>is challenged to be aware of the joys and sorrows, the celebrations and struggles of the families served by the school.  This involves listening to the details of everyday life in the school </a:t>
            </a:r>
            <a:r>
              <a:rPr lang="en-US" sz="1800" i="1" dirty="0" smtClean="0">
                <a:latin typeface="Arial"/>
                <a:cs typeface="Arial"/>
              </a:rPr>
              <a:t>community.”</a:t>
            </a:r>
            <a:r>
              <a:rPr lang="en-US" sz="1800" baseline="30000" dirty="0" smtClean="0">
                <a:latin typeface="Arial"/>
                <a:cs typeface="Arial"/>
              </a:rPr>
              <a:t>5 </a:t>
            </a:r>
            <a:r>
              <a:rPr lang="en-US" sz="1800" dirty="0" smtClean="0">
                <a:latin typeface="Arial"/>
                <a:cs typeface="Arial"/>
              </a:rPr>
              <a:t>It also requires </a:t>
            </a:r>
            <a:r>
              <a:rPr lang="en-US" sz="1800" i="1" dirty="0" smtClean="0">
                <a:latin typeface="Arial"/>
                <a:cs typeface="Arial"/>
              </a:rPr>
              <a:t>“an </a:t>
            </a:r>
            <a:r>
              <a:rPr lang="en-US" sz="1800" i="1" dirty="0">
                <a:latin typeface="Arial"/>
                <a:cs typeface="Arial"/>
              </a:rPr>
              <a:t>atmosphere of trust and listening which enables the sensitive exploration of issues through theological reflection</a:t>
            </a:r>
            <a:r>
              <a:rPr lang="en-US" sz="1800" i="1" dirty="0" smtClean="0">
                <a:latin typeface="Arial"/>
                <a:cs typeface="Arial"/>
              </a:rPr>
              <a:t>.”</a:t>
            </a:r>
            <a:r>
              <a:rPr lang="en-US" sz="1800" i="1" baseline="30000" dirty="0" smtClean="0">
                <a:latin typeface="Arial"/>
                <a:cs typeface="Arial"/>
              </a:rPr>
              <a:t>6</a:t>
            </a:r>
            <a:r>
              <a:rPr lang="en-US" sz="1800" i="1" baseline="30000" dirty="0">
                <a:latin typeface="Arial"/>
                <a:cs typeface="Arial"/>
              </a:rPr>
              <a:t> </a:t>
            </a:r>
            <a:endParaRPr lang="en-US" sz="1800" i="1" baseline="30000" dirty="0" smtClean="0">
              <a:latin typeface="Arial"/>
              <a:cs typeface="Arial"/>
            </a:endParaRPr>
          </a:p>
          <a:p>
            <a:r>
              <a:rPr lang="en-US" sz="1800" dirty="0" smtClean="0">
                <a:latin typeface="Arial"/>
                <a:cs typeface="Arial"/>
              </a:rPr>
              <a:t>A reading from the </a:t>
            </a:r>
            <a:r>
              <a:rPr lang="en-US" sz="1800" dirty="0">
                <a:latin typeface="Arial"/>
                <a:cs typeface="Arial"/>
              </a:rPr>
              <a:t>First letter of Peter (1 Peter 4:10-11) </a:t>
            </a:r>
            <a:r>
              <a:rPr lang="en-US" sz="1800" baseline="30000" dirty="0" smtClean="0">
                <a:latin typeface="Arial"/>
                <a:cs typeface="Arial"/>
              </a:rPr>
              <a:t>7</a:t>
            </a:r>
            <a:endParaRPr lang="en-US" sz="1800" baseline="30000" dirty="0">
              <a:latin typeface="Arial"/>
              <a:cs typeface="Arial"/>
            </a:endParaRPr>
          </a:p>
          <a:p>
            <a:pPr marL="457200" lvl="1" indent="0">
              <a:buNone/>
            </a:pPr>
            <a:r>
              <a:rPr lang="en-US" sz="1800" i="1" dirty="0" smtClean="0">
                <a:solidFill>
                  <a:srgbClr val="47C3D3"/>
                </a:solidFill>
                <a:latin typeface="Arial"/>
                <a:cs typeface="Arial"/>
              </a:rPr>
              <a:t>Above </a:t>
            </a:r>
            <a:r>
              <a:rPr lang="en-US" sz="1800" i="1" dirty="0">
                <a:solidFill>
                  <a:srgbClr val="47C3D3"/>
                </a:solidFill>
                <a:latin typeface="Arial"/>
                <a:cs typeface="Arial"/>
              </a:rPr>
              <a:t>all, let your love for one another be intense, because love covers a multitude of sins. Be hospitable to one another without complaining.  As each one has received a gift, use it to serve one another as good stewards of God’s varied grace.  Whoever preaches, let it be with the words of God; whoever serves, let it be with the strength that God supplies, so that in all things God may be glorified through Jesus Christ `to whom belong glory and dominion forever and ever. </a:t>
            </a:r>
            <a:r>
              <a:rPr lang="en-US" sz="1800" i="1" dirty="0" smtClean="0">
                <a:solidFill>
                  <a:srgbClr val="47C3D3"/>
                </a:solidFill>
                <a:latin typeface="Arial"/>
                <a:cs typeface="Arial"/>
              </a:rPr>
              <a:t>Amen’. </a:t>
            </a:r>
            <a:endParaRPr lang="en-US" sz="1800" i="1" baseline="30000" dirty="0">
              <a:solidFill>
                <a:srgbClr val="47C3D3"/>
              </a:solidFill>
              <a:latin typeface="Arial"/>
              <a:cs typeface="Arial"/>
            </a:endParaRPr>
          </a:p>
        </p:txBody>
      </p:sp>
    </p:spTree>
    <p:extLst>
      <p:ext uri="{BB962C8B-B14F-4D97-AF65-F5344CB8AC3E}">
        <p14:creationId xmlns:p14="http://schemas.microsoft.com/office/powerpoint/2010/main" val="3687370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795"/>
            <a:ext cx="10515600" cy="1325563"/>
          </a:xfrm>
        </p:spPr>
        <p:txBody>
          <a:bodyPr/>
          <a:lstStyle/>
          <a:p>
            <a:r>
              <a:rPr lang="en-AU" dirty="0" smtClean="0"/>
              <a:t>Doing theology</a:t>
            </a:r>
            <a:endParaRPr lang="en-US" dirty="0"/>
          </a:p>
        </p:txBody>
      </p:sp>
      <p:sp>
        <p:nvSpPr>
          <p:cNvPr id="3" name="Content Placeholder 2"/>
          <p:cNvSpPr>
            <a:spLocks noGrp="1"/>
          </p:cNvSpPr>
          <p:nvPr>
            <p:ph idx="1"/>
          </p:nvPr>
        </p:nvSpPr>
        <p:spPr>
          <a:xfrm>
            <a:off x="838200" y="1371600"/>
            <a:ext cx="9766169" cy="5396948"/>
          </a:xfrm>
        </p:spPr>
        <p:txBody>
          <a:bodyPr>
            <a:noAutofit/>
          </a:bodyPr>
          <a:lstStyle/>
          <a:p>
            <a:pPr marL="0" indent="0">
              <a:buNone/>
            </a:pPr>
            <a:r>
              <a:rPr lang="en-US" sz="1600" b="1" dirty="0" smtClean="0">
                <a:solidFill>
                  <a:srgbClr val="003255"/>
                </a:solidFill>
                <a:latin typeface="Arial"/>
                <a:cs typeface="Arial"/>
              </a:rPr>
              <a:t>See</a:t>
            </a:r>
          </a:p>
          <a:p>
            <a:pPr>
              <a:lnSpc>
                <a:spcPct val="100000"/>
              </a:lnSpc>
              <a:spcBef>
                <a:spcPts val="0"/>
              </a:spcBef>
            </a:pPr>
            <a:r>
              <a:rPr lang="en-US" sz="1600" dirty="0">
                <a:latin typeface="Arial"/>
                <a:cs typeface="Arial"/>
              </a:rPr>
              <a:t>How </a:t>
            </a:r>
            <a:r>
              <a:rPr lang="en-US" sz="1600" dirty="0" smtClean="0">
                <a:latin typeface="Arial"/>
                <a:cs typeface="Arial"/>
              </a:rPr>
              <a:t>well </a:t>
            </a:r>
            <a:r>
              <a:rPr lang="en-US" sz="1600" dirty="0">
                <a:latin typeface="Arial"/>
                <a:cs typeface="Arial"/>
              </a:rPr>
              <a:t>do we really know the joys and sorrows, the celebrations and struggles of the families we serve</a:t>
            </a:r>
            <a:r>
              <a:rPr lang="en-US" sz="1600" dirty="0" smtClean="0">
                <a:latin typeface="Arial"/>
                <a:cs typeface="Arial"/>
              </a:rPr>
              <a:t>? </a:t>
            </a:r>
          </a:p>
          <a:p>
            <a:pPr>
              <a:lnSpc>
                <a:spcPct val="100000"/>
              </a:lnSpc>
              <a:spcBef>
                <a:spcPts val="0"/>
              </a:spcBef>
            </a:pPr>
            <a:r>
              <a:rPr lang="en-US" sz="1600" dirty="0" smtClean="0">
                <a:latin typeface="Arial"/>
                <a:cs typeface="Arial"/>
              </a:rPr>
              <a:t>Who are the ‘hidden’ families, especially those who might feel excluded?</a:t>
            </a:r>
            <a:br>
              <a:rPr lang="en-US" sz="1600" dirty="0" smtClean="0">
                <a:latin typeface="Arial"/>
                <a:cs typeface="Arial"/>
              </a:rPr>
            </a:br>
            <a:endParaRPr lang="en-US" sz="1600" dirty="0" smtClean="0">
              <a:latin typeface="Arial"/>
              <a:cs typeface="Arial"/>
            </a:endParaRPr>
          </a:p>
          <a:p>
            <a:pPr marL="0" indent="0">
              <a:lnSpc>
                <a:spcPct val="100000"/>
              </a:lnSpc>
              <a:spcBef>
                <a:spcPts val="0"/>
              </a:spcBef>
              <a:buNone/>
            </a:pPr>
            <a:r>
              <a:rPr lang="en-US" sz="1600" b="1" dirty="0" smtClean="0">
                <a:solidFill>
                  <a:srgbClr val="003255"/>
                </a:solidFill>
                <a:latin typeface="Arial"/>
                <a:cs typeface="Arial"/>
              </a:rPr>
              <a:t>Judge</a:t>
            </a:r>
          </a:p>
          <a:p>
            <a:pPr>
              <a:lnSpc>
                <a:spcPct val="100000"/>
              </a:lnSpc>
              <a:spcBef>
                <a:spcPts val="0"/>
              </a:spcBef>
            </a:pPr>
            <a:r>
              <a:rPr lang="en-US" sz="1600" dirty="0">
                <a:latin typeface="Arial"/>
                <a:cs typeface="Arial"/>
              </a:rPr>
              <a:t>How do we ensure that we are at the service of families rather than families being at the service of the school?</a:t>
            </a:r>
          </a:p>
          <a:p>
            <a:pPr>
              <a:lnSpc>
                <a:spcPct val="100000"/>
              </a:lnSpc>
              <a:spcBef>
                <a:spcPts val="0"/>
              </a:spcBef>
            </a:pPr>
            <a:r>
              <a:rPr lang="en-US" sz="1600" dirty="0" smtClean="0">
                <a:latin typeface="Arial"/>
                <a:cs typeface="Arial"/>
              </a:rPr>
              <a:t>Be </a:t>
            </a:r>
            <a:r>
              <a:rPr lang="en-US" sz="1600" dirty="0">
                <a:latin typeface="Arial"/>
                <a:cs typeface="Arial"/>
              </a:rPr>
              <a:t>hospitable to one another without complaining.  As each one has received a gift, use it to serve one another as good stewards of God’s varied grace</a:t>
            </a:r>
            <a:r>
              <a:rPr lang="en-US" sz="1600" dirty="0" smtClean="0">
                <a:latin typeface="Arial"/>
                <a:cs typeface="Arial"/>
              </a:rPr>
              <a:t>. What might this mean for the school </a:t>
            </a:r>
            <a:r>
              <a:rPr lang="en-US" sz="1600" dirty="0">
                <a:latin typeface="Arial"/>
                <a:cs typeface="Arial"/>
              </a:rPr>
              <a:t>b</a:t>
            </a:r>
            <a:r>
              <a:rPr lang="en-US" sz="1600" dirty="0" smtClean="0">
                <a:latin typeface="Arial"/>
                <a:cs typeface="Arial"/>
              </a:rPr>
              <a:t>oard members in the context of subsidiarity?</a:t>
            </a:r>
          </a:p>
          <a:p>
            <a:pPr marL="0" indent="0">
              <a:lnSpc>
                <a:spcPct val="100000"/>
              </a:lnSpc>
              <a:spcBef>
                <a:spcPts val="0"/>
              </a:spcBef>
              <a:buNone/>
            </a:pPr>
            <a:endParaRPr lang="en-US" sz="1600" dirty="0" smtClean="0">
              <a:latin typeface="Arial"/>
              <a:cs typeface="Arial"/>
            </a:endParaRPr>
          </a:p>
          <a:p>
            <a:pPr marL="0" indent="0">
              <a:lnSpc>
                <a:spcPct val="100000"/>
              </a:lnSpc>
              <a:spcBef>
                <a:spcPts val="0"/>
              </a:spcBef>
              <a:buNone/>
            </a:pPr>
            <a:r>
              <a:rPr lang="en-US" sz="1600" b="1" dirty="0" smtClean="0">
                <a:solidFill>
                  <a:srgbClr val="003255"/>
                </a:solidFill>
                <a:latin typeface="Arial"/>
                <a:cs typeface="Arial"/>
              </a:rPr>
              <a:t>Act</a:t>
            </a:r>
          </a:p>
          <a:p>
            <a:pPr>
              <a:lnSpc>
                <a:spcPct val="100000"/>
              </a:lnSpc>
              <a:spcBef>
                <a:spcPts val="0"/>
              </a:spcBef>
            </a:pPr>
            <a:r>
              <a:rPr lang="en-US" sz="1600" dirty="0" smtClean="0">
                <a:latin typeface="Arial"/>
                <a:cs typeface="Arial"/>
              </a:rPr>
              <a:t>Building on the great work schools do for and with families what else might we be doing?</a:t>
            </a:r>
          </a:p>
          <a:p>
            <a:pPr>
              <a:lnSpc>
                <a:spcPct val="100000"/>
              </a:lnSpc>
              <a:spcBef>
                <a:spcPts val="0"/>
              </a:spcBef>
            </a:pPr>
            <a:r>
              <a:rPr lang="en-US" sz="1600" dirty="0" smtClean="0">
                <a:latin typeface="Arial"/>
                <a:cs typeface="Arial"/>
              </a:rPr>
              <a:t>Can we identify and include families that are ‘hidden’ from the mainstream?</a:t>
            </a:r>
          </a:p>
          <a:p>
            <a:pPr>
              <a:lnSpc>
                <a:spcPct val="100000"/>
              </a:lnSpc>
              <a:spcBef>
                <a:spcPts val="0"/>
              </a:spcBef>
            </a:pPr>
            <a:r>
              <a:rPr lang="en-US" sz="1600" dirty="0" smtClean="0">
                <a:latin typeface="Arial"/>
                <a:cs typeface="Arial"/>
              </a:rPr>
              <a:t>What </a:t>
            </a:r>
            <a:r>
              <a:rPr lang="en-US" sz="1600" dirty="0">
                <a:latin typeface="Arial"/>
                <a:cs typeface="Arial"/>
              </a:rPr>
              <a:t>can we do to know more about the joys and sorrows, the celebrations and struggles of the families we serve? </a:t>
            </a:r>
            <a:endParaRPr lang="en-US" sz="1600" dirty="0" smtClean="0">
              <a:latin typeface="Arial"/>
              <a:cs typeface="Arial"/>
            </a:endParaRPr>
          </a:p>
          <a:p>
            <a:pPr marL="228600" lvl="1">
              <a:lnSpc>
                <a:spcPct val="100000"/>
              </a:lnSpc>
              <a:spcBef>
                <a:spcPts val="0"/>
              </a:spcBef>
            </a:pPr>
            <a:r>
              <a:rPr lang="en-AU" sz="1600" dirty="0" smtClean="0">
                <a:latin typeface="Arial"/>
                <a:cs typeface="Arial"/>
              </a:rPr>
              <a:t>How can we give </a:t>
            </a:r>
            <a:r>
              <a:rPr lang="en-AU" sz="1600" i="1" dirty="0" smtClean="0">
                <a:latin typeface="Arial"/>
                <a:cs typeface="Arial"/>
              </a:rPr>
              <a:t>“agency </a:t>
            </a:r>
            <a:r>
              <a:rPr lang="en-AU" sz="1600" i="1" dirty="0">
                <a:latin typeface="Arial"/>
                <a:cs typeface="Arial"/>
              </a:rPr>
              <a:t>to staff, students and families in its </a:t>
            </a:r>
            <a:r>
              <a:rPr lang="en-AU" sz="1600" i="1" dirty="0" smtClean="0">
                <a:latin typeface="Arial"/>
                <a:cs typeface="Arial"/>
              </a:rPr>
              <a:t>decision-making? </a:t>
            </a:r>
            <a:r>
              <a:rPr lang="en-AU" sz="1600" i="1" smtClean="0">
                <a:latin typeface="Arial"/>
                <a:cs typeface="Arial"/>
              </a:rPr>
              <a:t>Is it reflected </a:t>
            </a:r>
            <a:r>
              <a:rPr lang="en-AU" sz="1600" i="1" dirty="0">
                <a:latin typeface="Arial"/>
                <a:cs typeface="Arial"/>
              </a:rPr>
              <a:t>in its policies, procedures and </a:t>
            </a:r>
            <a:r>
              <a:rPr lang="en-AU" sz="1600" i="1" dirty="0" smtClean="0">
                <a:latin typeface="Arial"/>
                <a:cs typeface="Arial"/>
              </a:rPr>
              <a:t>programs.” </a:t>
            </a:r>
            <a:r>
              <a:rPr lang="en-AU" sz="1600" baseline="30000" dirty="0" smtClean="0">
                <a:latin typeface="Arial"/>
                <a:cs typeface="Arial"/>
              </a:rPr>
              <a:t>8</a:t>
            </a:r>
            <a:endParaRPr lang="en-US" sz="1600" dirty="0">
              <a:latin typeface="Arial"/>
              <a:cs typeface="Arial"/>
            </a:endParaRPr>
          </a:p>
        </p:txBody>
      </p:sp>
    </p:spTree>
    <p:extLst>
      <p:ext uri="{BB962C8B-B14F-4D97-AF65-F5344CB8AC3E}">
        <p14:creationId xmlns:p14="http://schemas.microsoft.com/office/powerpoint/2010/main" val="114135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342900" indent="-342900">
              <a:buFont typeface="+mj-lt"/>
              <a:buAutoNum type="arabicPeriod"/>
            </a:pPr>
            <a:r>
              <a:rPr lang="en-US" sz="1800" dirty="0" smtClean="0">
                <a:latin typeface="Arial"/>
                <a:cs typeface="Arial"/>
              </a:rPr>
              <a:t>Manual for School Members p6 and </a:t>
            </a:r>
            <a:r>
              <a:rPr lang="en-US" sz="1800" dirty="0" smtClean="0">
                <a:latin typeface="Arial"/>
                <a:cs typeface="Arial"/>
                <a:hlinkClick r:id="rId2"/>
              </a:rPr>
              <a:t>Code of Canon Law (Canon 793 m2)</a:t>
            </a:r>
            <a:endParaRPr lang="en-US" sz="1800" dirty="0" smtClean="0">
              <a:latin typeface="Arial"/>
              <a:cs typeface="Arial"/>
            </a:endParaRPr>
          </a:p>
          <a:p>
            <a:pPr marL="342900" lvl="0" indent="-342900">
              <a:buFont typeface="+mj-lt"/>
              <a:buAutoNum type="arabicPeriod"/>
            </a:pPr>
            <a:r>
              <a:rPr lang="en-US" sz="1800" dirty="0" smtClean="0">
                <a:solidFill>
                  <a:prstClr val="black"/>
                </a:solidFill>
                <a:latin typeface="Arial"/>
                <a:cs typeface="Arial"/>
                <a:hlinkClick r:id="rId3"/>
              </a:rPr>
              <a:t>The </a:t>
            </a:r>
            <a:r>
              <a:rPr lang="en-US" sz="1800" dirty="0">
                <a:solidFill>
                  <a:prstClr val="black"/>
                </a:solidFill>
                <a:latin typeface="Arial"/>
                <a:cs typeface="Arial"/>
                <a:hlinkClick r:id="rId3"/>
              </a:rPr>
              <a:t>New American Bible, Revised Edition</a:t>
            </a:r>
            <a:endParaRPr lang="en-US" sz="1800" dirty="0">
              <a:solidFill>
                <a:prstClr val="black"/>
              </a:solidFill>
              <a:latin typeface="Arial"/>
              <a:cs typeface="Arial"/>
            </a:endParaRPr>
          </a:p>
          <a:p>
            <a:pPr marL="342900" indent="-342900">
              <a:buFont typeface="+mj-lt"/>
              <a:buAutoNum type="arabicPeriod"/>
            </a:pPr>
            <a:r>
              <a:rPr lang="en-US" sz="1800" dirty="0" smtClean="0">
                <a:latin typeface="Arial"/>
                <a:cs typeface="Arial"/>
                <a:hlinkClick r:id="rId4"/>
              </a:rPr>
              <a:t>Continuous </a:t>
            </a:r>
            <a:r>
              <a:rPr lang="en-US" sz="1800" dirty="0">
                <a:latin typeface="Arial"/>
                <a:cs typeface="Arial"/>
                <a:hlinkClick r:id="rId4"/>
              </a:rPr>
              <a:t>Improvement Framework for Catholic Schools </a:t>
            </a:r>
            <a:r>
              <a:rPr lang="en-US" sz="1800" dirty="0" smtClean="0">
                <a:latin typeface="Arial"/>
                <a:cs typeface="Arial"/>
                <a:hlinkClick r:id="rId4"/>
              </a:rPr>
              <a:t>p8</a:t>
            </a:r>
            <a:endParaRPr lang="en-US" sz="1800" dirty="0">
              <a:latin typeface="Arial"/>
              <a:cs typeface="Arial"/>
            </a:endParaRPr>
          </a:p>
          <a:p>
            <a:pPr marL="342900" indent="-342900">
              <a:buFont typeface="+mj-lt"/>
              <a:buAutoNum type="arabicPeriod"/>
            </a:pPr>
            <a:endParaRPr lang="en-US" sz="1800" dirty="0" smtClean="0">
              <a:latin typeface="Arial"/>
              <a:cs typeface="Arial"/>
            </a:endParaRPr>
          </a:p>
          <a:p>
            <a:pPr marL="342900" indent="-342900">
              <a:buFont typeface="+mj-lt"/>
              <a:buAutoNum type="arabicPeriod"/>
            </a:pPr>
            <a:endParaRPr lang="en-US" sz="1800" dirty="0" smtClean="0">
              <a:latin typeface="Arial"/>
              <a:cs typeface="Arial"/>
            </a:endParaRPr>
          </a:p>
          <a:p>
            <a:pPr marL="342900" indent="-342900">
              <a:buFont typeface="+mj-lt"/>
              <a:buAutoNum type="arabicPeriod"/>
            </a:pPr>
            <a:endParaRPr lang="en-US" sz="1800" dirty="0">
              <a:latin typeface="Arial"/>
              <a:cs typeface="Arial"/>
            </a:endParaRPr>
          </a:p>
          <a:p>
            <a:pPr marL="342900" indent="-342900">
              <a:buFont typeface="+mj-lt"/>
              <a:buAutoNum type="arabicPeriod"/>
            </a:pPr>
            <a:endParaRPr lang="en-US" sz="1800" b="1" dirty="0" smtClean="0">
              <a:latin typeface="Arial"/>
              <a:cs typeface="Arial"/>
            </a:endParaRPr>
          </a:p>
          <a:p>
            <a:pPr marL="342900" indent="-342900">
              <a:buFont typeface="+mj-lt"/>
              <a:buAutoNum type="arabicPeriod"/>
            </a:pPr>
            <a:endParaRPr lang="en-US" sz="1800" b="1" dirty="0" smtClean="0">
              <a:latin typeface="Arial"/>
              <a:cs typeface="Arial"/>
            </a:endParaRPr>
          </a:p>
          <a:p>
            <a:endParaRPr lang="en-US" sz="1800" dirty="0" smtClean="0">
              <a:latin typeface="Arial"/>
              <a:cs typeface="Arial"/>
            </a:endParaRPr>
          </a:p>
          <a:p>
            <a:pPr marL="342900" indent="-342900">
              <a:buAutoNum type="arabicPeriod"/>
            </a:pPr>
            <a:endParaRPr lang="en-US" sz="1800" dirty="0" smtClean="0">
              <a:latin typeface="Arial"/>
              <a:cs typeface="Arial"/>
            </a:endParaRPr>
          </a:p>
        </p:txBody>
      </p:sp>
    </p:spTree>
    <p:extLst>
      <p:ext uri="{BB962C8B-B14F-4D97-AF65-F5344CB8AC3E}">
        <p14:creationId xmlns:p14="http://schemas.microsoft.com/office/powerpoint/2010/main" val="3473638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604</TotalTime>
  <Words>617</Words>
  <Application>Microsoft Office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Office Theme</vt:lpstr>
      <vt:lpstr>Custom Design</vt:lpstr>
      <vt:lpstr>Catholic Social Teaching</vt:lpstr>
      <vt:lpstr>Background</vt:lpstr>
      <vt:lpstr>Subsidiarity</vt:lpstr>
      <vt:lpstr>Subsidiarity and schools </vt:lpstr>
      <vt:lpstr>Scriptural reflection</vt:lpstr>
      <vt:lpstr>Doing theology</vt:lpstr>
      <vt:lpstr>References</vt:lpstr>
    </vt:vector>
  </TitlesOfParts>
  <Company>Catholic Education South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Title</dc:title>
  <dc:creator>Evans Siobhan (CESA)</dc:creator>
  <cp:lastModifiedBy>Bator, Deanna (CESA)</cp:lastModifiedBy>
  <cp:revision>35</cp:revision>
  <dcterms:created xsi:type="dcterms:W3CDTF">2017-10-03T00:07:06Z</dcterms:created>
  <dcterms:modified xsi:type="dcterms:W3CDTF">2017-12-12T04:03:27Z</dcterms:modified>
</cp:coreProperties>
</file>