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88" r:id="rId4"/>
    <p:sldId id="289" r:id="rId5"/>
    <p:sldId id="290" r:id="rId6"/>
    <p:sldId id="291" r:id="rId7"/>
    <p:sldId id="28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C3D3"/>
    <a:srgbClr val="00C8C8"/>
    <a:srgbClr val="0032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9" autoAdjust="0"/>
    <p:restoredTop sz="94660"/>
  </p:normalViewPr>
  <p:slideViewPr>
    <p:cSldViewPr snapToGrid="0">
      <p:cViewPr varScale="1">
        <p:scale>
          <a:sx n="46" d="100"/>
          <a:sy n="46" d="100"/>
        </p:scale>
        <p:origin x="38" y="113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95207" y="4789900"/>
            <a:ext cx="9144000" cy="1167542"/>
          </a:xfrm>
        </p:spPr>
        <p:txBody>
          <a:bodyPr anchor="b">
            <a:normAutofit/>
          </a:bodyPr>
          <a:lstStyle>
            <a:lvl1pPr algn="l">
              <a:defRPr sz="5400">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695207" y="5957442"/>
            <a:ext cx="9144000" cy="809672"/>
          </a:xfrm>
        </p:spPr>
        <p:txBody>
          <a:bodyPr/>
          <a:lstStyle>
            <a:lvl1pPr marL="0" indent="0" algn="l">
              <a:buNone/>
              <a:defRPr sz="2400">
                <a:solidFill>
                  <a:srgbClr val="47C3D3"/>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700C2BD1-A101-436C-8082-AEE2AC255A32}" type="datetimeFigureOut">
              <a:rPr lang="en-US" smtClean="0"/>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0AFC41-4849-4E30-B57E-5BA0202F0BC1}" type="slidenum">
              <a:rPr lang="en-US" smtClean="0"/>
              <a:t>‹#›</a:t>
            </a:fld>
            <a:endParaRPr lang="en-US"/>
          </a:p>
        </p:txBody>
      </p:sp>
    </p:spTree>
    <p:extLst>
      <p:ext uri="{BB962C8B-B14F-4D97-AF65-F5344CB8AC3E}">
        <p14:creationId xmlns:p14="http://schemas.microsoft.com/office/powerpoint/2010/main" val="2558223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005B0C-4849-4999-991A-84B15EFA3F17}" type="datetimeFigureOut">
              <a:rPr lang="en-US" smtClean="0"/>
              <a:t>12/11/2017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3954842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solidFill>
                  <a:srgbClr val="47C3D3"/>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solidFill>
                  <a:schemeClr val="accent3">
                    <a:lumMod val="75000"/>
                  </a:schemeClr>
                </a:solidFill>
                <a:latin typeface="Arial" panose="020B0604020202020204" pitchFamily="34" charset="0"/>
                <a:cs typeface="Arial" panose="020B0604020202020204" pitchFamily="34" charset="0"/>
              </a:defRPr>
            </a:lvl1pPr>
            <a:lvl2pPr>
              <a:defRPr sz="2800">
                <a:solidFill>
                  <a:schemeClr val="accent3">
                    <a:lumMod val="75000"/>
                  </a:schemeClr>
                </a:solidFill>
                <a:latin typeface="Arial" panose="020B0604020202020204" pitchFamily="34" charset="0"/>
                <a:cs typeface="Arial" panose="020B0604020202020204" pitchFamily="34" charset="0"/>
              </a:defRPr>
            </a:lvl2pPr>
            <a:lvl3pPr>
              <a:defRPr sz="2400">
                <a:solidFill>
                  <a:schemeClr val="accent3">
                    <a:lumMod val="75000"/>
                  </a:schemeClr>
                </a:solidFill>
                <a:latin typeface="Arial" panose="020B0604020202020204" pitchFamily="34" charset="0"/>
                <a:cs typeface="Arial" panose="020B0604020202020204" pitchFamily="34" charset="0"/>
              </a:defRPr>
            </a:lvl3pPr>
            <a:lvl4pPr>
              <a:defRPr sz="2000">
                <a:solidFill>
                  <a:schemeClr val="accent3">
                    <a:lumMod val="75000"/>
                  </a:schemeClr>
                </a:solidFill>
                <a:latin typeface="Arial" panose="020B0604020202020204" pitchFamily="34" charset="0"/>
                <a:cs typeface="Arial" panose="020B0604020202020204" pitchFamily="34" charset="0"/>
              </a:defRPr>
            </a:lvl4pPr>
            <a:lvl5pPr>
              <a:defRPr sz="2000">
                <a:solidFill>
                  <a:schemeClr val="accent3">
                    <a:lumMod val="75000"/>
                  </a:schemeClr>
                </a:solidFill>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accent3">
                    <a:lumMod val="75000"/>
                  </a:schemeClr>
                </a:solidFill>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Edit Master text styles</a:t>
            </a:r>
          </a:p>
        </p:txBody>
      </p:sp>
      <p:sp>
        <p:nvSpPr>
          <p:cNvPr id="5" name="Date Placeholder 4"/>
          <p:cNvSpPr>
            <a:spLocks noGrp="1"/>
          </p:cNvSpPr>
          <p:nvPr>
            <p:ph type="dt" sz="half" idx="10"/>
          </p:nvPr>
        </p:nvSpPr>
        <p:spPr/>
        <p:txBody>
          <a:bodyPr/>
          <a:lstStyle/>
          <a:p>
            <a:fld id="{D4005B0C-4849-4999-991A-84B15EFA3F17}" type="datetimeFigureOut">
              <a:rPr lang="en-US" smtClean="0"/>
              <a:t>12/11/2017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1046313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solidFill>
                  <a:srgbClr val="47C3D3"/>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solidFill>
                  <a:schemeClr val="accent3">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accent3">
                    <a:lumMod val="75000"/>
                  </a:schemeClr>
                </a:solidFill>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Edit Master text styles</a:t>
            </a:r>
          </a:p>
        </p:txBody>
      </p:sp>
      <p:sp>
        <p:nvSpPr>
          <p:cNvPr id="5" name="Date Placeholder 4"/>
          <p:cNvSpPr>
            <a:spLocks noGrp="1"/>
          </p:cNvSpPr>
          <p:nvPr>
            <p:ph type="dt" sz="half" idx="10"/>
          </p:nvPr>
        </p:nvSpPr>
        <p:spPr/>
        <p:txBody>
          <a:bodyPr/>
          <a:lstStyle/>
          <a:p>
            <a:fld id="{D4005B0C-4849-4999-991A-84B15EFA3F17}" type="datetimeFigureOut">
              <a:rPr lang="en-US" smtClean="0"/>
              <a:t>12/11/2017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7568682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D4005B0C-4849-4999-991A-84B15EFA3F17}" type="datetimeFigureOut">
              <a:rPr lang="en-US" smtClean="0"/>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6806562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lvl1pPr>
              <a:defRPr>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D4005B0C-4849-4999-991A-84B15EFA3F17}" type="datetimeFigureOut">
              <a:rPr lang="en-US" smtClean="0"/>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4223444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4964363"/>
            <a:ext cx="10515600" cy="1325563"/>
          </a:xfrm>
        </p:spPr>
        <p:txBody>
          <a:bodyPr/>
          <a:lstStyle>
            <a:lvl1pPr>
              <a:defRPr b="0">
                <a:solidFill>
                  <a:srgbClr val="47C3D3"/>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700C2BD1-A101-436C-8082-AEE2AC255A32}" type="datetimeFigureOut">
              <a:rPr lang="en-US" smtClean="0"/>
              <a:t>12/11/2017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0AFC41-4849-4E30-B57E-5BA0202F0BC1}" type="slidenum">
              <a:rPr lang="en-US" smtClean="0"/>
              <a:t>‹#›</a:t>
            </a:fld>
            <a:endParaRPr lang="en-US"/>
          </a:p>
        </p:txBody>
      </p:sp>
    </p:spTree>
    <p:extLst>
      <p:ext uri="{BB962C8B-B14F-4D97-AF65-F5344CB8AC3E}">
        <p14:creationId xmlns:p14="http://schemas.microsoft.com/office/powerpoint/2010/main" val="3627584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0C2BD1-A101-436C-8082-AEE2AC255A32}" type="datetimeFigureOut">
              <a:rPr lang="en-US" smtClean="0"/>
              <a:t>12/11/2017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0AFC41-4849-4E30-B57E-5BA0202F0BC1}" type="slidenum">
              <a:rPr lang="en-US" smtClean="0"/>
              <a:t>‹#›</a:t>
            </a:fld>
            <a:endParaRPr lang="en-US"/>
          </a:p>
        </p:txBody>
      </p:sp>
    </p:spTree>
    <p:extLst>
      <p:ext uri="{BB962C8B-B14F-4D97-AF65-F5344CB8AC3E}">
        <p14:creationId xmlns:p14="http://schemas.microsoft.com/office/powerpoint/2010/main" val="1384401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4005B0C-4849-4999-991A-84B15EFA3F17}" type="datetimeFigureOut">
              <a:rPr lang="en-US" smtClean="0"/>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2421625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D4005B0C-4849-4999-991A-84B15EFA3F17}" type="datetimeFigureOut">
              <a:rPr lang="en-US" smtClean="0"/>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1199779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Edit Master text styles</a:t>
            </a:r>
          </a:p>
        </p:txBody>
      </p:sp>
      <p:sp>
        <p:nvSpPr>
          <p:cNvPr id="4" name="Date Placeholder 3"/>
          <p:cNvSpPr>
            <a:spLocks noGrp="1"/>
          </p:cNvSpPr>
          <p:nvPr>
            <p:ph type="dt" sz="half" idx="10"/>
          </p:nvPr>
        </p:nvSpPr>
        <p:spPr/>
        <p:txBody>
          <a:bodyPr/>
          <a:lstStyle/>
          <a:p>
            <a:fld id="{D4005B0C-4849-4999-991A-84B15EFA3F17}" type="datetimeFigureOut">
              <a:rPr lang="en-US" smtClean="0"/>
              <a:t>12/11/2017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3929486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D4005B0C-4849-4999-991A-84B15EFA3F17}" type="datetimeFigureOut">
              <a:rPr lang="en-US" smtClean="0"/>
              <a:t>12/11/2017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2059081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solidFill>
                  <a:srgbClr val="47C3D3"/>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4" name="Content Placeholder 3"/>
          <p:cNvSpPr>
            <a:spLocks noGrp="1"/>
          </p:cNvSpPr>
          <p:nvPr>
            <p:ph sz="half" idx="2"/>
          </p:nvPr>
        </p:nvSpPr>
        <p:spPr>
          <a:xfrm>
            <a:off x="839788" y="2505075"/>
            <a:ext cx="5157787" cy="3684588"/>
          </a:xfrm>
        </p:spPr>
        <p:txBody>
          <a:bodyPr/>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solidFill>
                  <a:srgbClr val="47C3D3"/>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6" name="Content Placeholder 5"/>
          <p:cNvSpPr>
            <a:spLocks noGrp="1"/>
          </p:cNvSpPr>
          <p:nvPr>
            <p:ph sz="quarter" idx="4"/>
          </p:nvPr>
        </p:nvSpPr>
        <p:spPr>
          <a:xfrm>
            <a:off x="6172200" y="2505075"/>
            <a:ext cx="5183188" cy="3684588"/>
          </a:xfrm>
        </p:spPr>
        <p:txBody>
          <a:bodyPr/>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D4005B0C-4849-4999-991A-84B15EFA3F17}" type="datetimeFigureOut">
              <a:rPr lang="en-US" smtClean="0"/>
              <a:t>12/11/2017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3673276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D4005B0C-4849-4999-991A-84B15EFA3F17}" type="datetimeFigureOut">
              <a:rPr lang="en-US" smtClean="0"/>
              <a:t>12/11/2017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11650519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image" Target="../media/image2.jpeg"/><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0C2BD1-A101-436C-8082-AEE2AC255A32}" type="datetimeFigureOut">
              <a:rPr lang="en-US" smtClean="0"/>
              <a:t>12/11/2017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AFC41-4849-4E30-B57E-5BA0202F0BC1}" type="slidenum">
              <a:rPr lang="en-US" smtClean="0"/>
              <a:t>‹#›</a:t>
            </a:fld>
            <a:endParaRPr lang="en-US"/>
          </a:p>
        </p:txBody>
      </p:sp>
      <p:pic>
        <p:nvPicPr>
          <p:cNvPr id="7" name="Picture 6"/>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0" y="0"/>
            <a:ext cx="12192382" cy="6858000"/>
          </a:xfrm>
          <a:prstGeom prst="rect">
            <a:avLst/>
          </a:prstGeom>
        </p:spPr>
      </p:pic>
    </p:spTree>
    <p:extLst>
      <p:ext uri="{BB962C8B-B14F-4D97-AF65-F5344CB8AC3E}">
        <p14:creationId xmlns:p14="http://schemas.microsoft.com/office/powerpoint/2010/main" val="74925108"/>
      </p:ext>
    </p:extLst>
  </p:cSld>
  <p:clrMap bg1="lt1" tx1="dk1" bg2="lt2" tx2="dk2" accent1="accent1" accent2="accent2" accent3="accent3" accent4="accent4" accent5="accent5" accent6="accent6" hlink="hlink" folHlink="folHlink"/>
  <p:sldLayoutIdLst>
    <p:sldLayoutId id="2147483649" r:id="rId1"/>
    <p:sldLayoutId id="2147483654" r:id="rId2"/>
    <p:sldLayoutId id="2147483655"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133600" y="1200327"/>
            <a:ext cx="10058400" cy="5657673"/>
          </a:xfrm>
          <a:prstGeom prst="rect">
            <a:avLst/>
          </a:prstGeom>
        </p:spPr>
      </p:pic>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005B0C-4849-4999-991A-84B15EFA3F17}" type="datetimeFigureOut">
              <a:rPr lang="en-US" smtClean="0"/>
              <a:t>12/11/2017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7EE1FD-8770-47E6-B54E-B98929320BA0}" type="slidenum">
              <a:rPr lang="en-US" smtClean="0"/>
              <a:t>‹#›</a:t>
            </a:fld>
            <a:endParaRPr lang="en-US"/>
          </a:p>
        </p:txBody>
      </p:sp>
    </p:spTree>
    <p:extLst>
      <p:ext uri="{BB962C8B-B14F-4D97-AF65-F5344CB8AC3E}">
        <p14:creationId xmlns:p14="http://schemas.microsoft.com/office/powerpoint/2010/main" val="12454470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hyperlink" Target="http://www.usccb.org/bible/1corinthians/12" TargetMode="External"/><Relationship Id="rId2" Type="http://schemas.openxmlformats.org/officeDocument/2006/relationships/hyperlink" Target="http://w2.vatican.va/content/john-paul-ii/en/encyclicals/documents/hf_jp-ii_enc_30121987_sollicitudo-rei-socialis.html" TargetMode="External"/><Relationship Id="rId1" Type="http://schemas.openxmlformats.org/officeDocument/2006/relationships/slideLayout" Target="../slideLayouts/slideLayout5.xml"/><Relationship Id="rId4" Type="http://schemas.openxmlformats.org/officeDocument/2006/relationships/hyperlink" Target="https://cif.cesa.catholic.edu.au/the-framework/catholic-identit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12374" y="5031154"/>
            <a:ext cx="9144000" cy="1157717"/>
          </a:xfrm>
        </p:spPr>
        <p:txBody>
          <a:bodyPr anchor="ctr" anchorCtr="0">
            <a:normAutofit/>
          </a:bodyPr>
          <a:lstStyle/>
          <a:p>
            <a:pPr algn="l"/>
            <a:r>
              <a:rPr lang="en-AU" sz="4800" dirty="0" smtClean="0">
                <a:solidFill>
                  <a:srgbClr val="003255"/>
                </a:solidFill>
                <a:latin typeface="Arial" panose="020B0604020202020204" pitchFamily="34" charset="0"/>
                <a:cs typeface="Arial" panose="020B0604020202020204" pitchFamily="34" charset="0"/>
              </a:rPr>
              <a:t>Catholic Social Teaching</a:t>
            </a:r>
            <a:endParaRPr lang="en-US" sz="4800" dirty="0">
              <a:solidFill>
                <a:srgbClr val="003255"/>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747694" y="6257385"/>
            <a:ext cx="9144000" cy="512142"/>
          </a:xfrm>
        </p:spPr>
        <p:txBody>
          <a:bodyPr/>
          <a:lstStyle/>
          <a:p>
            <a:pPr algn="l"/>
            <a:r>
              <a:rPr lang="en-AU" dirty="0" smtClean="0">
                <a:solidFill>
                  <a:srgbClr val="47C3D3"/>
                </a:solidFill>
                <a:latin typeface="Arial" panose="020B0604020202020204" pitchFamily="34" charset="0"/>
                <a:cs typeface="Arial" panose="020B0604020202020204" pitchFamily="34" charset="0"/>
              </a:rPr>
              <a:t>Solidarity</a:t>
            </a:r>
            <a:endParaRPr lang="en-US" dirty="0">
              <a:solidFill>
                <a:srgbClr val="47C3D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95426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Solidarity </a:t>
            </a:r>
            <a:endParaRPr lang="en-US" dirty="0"/>
          </a:p>
        </p:txBody>
      </p:sp>
      <p:sp>
        <p:nvSpPr>
          <p:cNvPr id="3" name="Content Placeholder 2"/>
          <p:cNvSpPr>
            <a:spLocks noGrp="1"/>
          </p:cNvSpPr>
          <p:nvPr>
            <p:ph idx="1"/>
          </p:nvPr>
        </p:nvSpPr>
        <p:spPr>
          <a:xfrm>
            <a:off x="838200" y="1631908"/>
            <a:ext cx="9515986" cy="5226092"/>
          </a:xfrm>
        </p:spPr>
        <p:txBody>
          <a:bodyPr>
            <a:normAutofit/>
          </a:bodyPr>
          <a:lstStyle/>
          <a:p>
            <a:r>
              <a:rPr lang="en-US" sz="1800" dirty="0" smtClean="0">
                <a:latin typeface="Arial"/>
                <a:cs typeface="Arial"/>
              </a:rPr>
              <a:t>Whilst solidarity has always been a key principle in Catholic social </a:t>
            </a:r>
            <a:r>
              <a:rPr lang="en-US" sz="1800" dirty="0">
                <a:latin typeface="Arial"/>
                <a:cs typeface="Arial"/>
              </a:rPr>
              <a:t>t</a:t>
            </a:r>
            <a:r>
              <a:rPr lang="en-US" sz="1800" dirty="0" smtClean="0">
                <a:latin typeface="Arial"/>
                <a:cs typeface="Arial"/>
              </a:rPr>
              <a:t>eaching, the encyclicals </a:t>
            </a:r>
            <a:r>
              <a:rPr lang="en-US" sz="1800" dirty="0">
                <a:latin typeface="Arial"/>
                <a:cs typeface="Arial"/>
              </a:rPr>
              <a:t>of </a:t>
            </a:r>
            <a:r>
              <a:rPr lang="en-AU" sz="1800" dirty="0" smtClean="0">
                <a:latin typeface="Arial"/>
                <a:cs typeface="Arial"/>
              </a:rPr>
              <a:t>Pope </a:t>
            </a:r>
            <a:r>
              <a:rPr lang="en-US" sz="1800" dirty="0" smtClean="0">
                <a:latin typeface="Arial"/>
                <a:cs typeface="Arial"/>
              </a:rPr>
              <a:t>John Paul</a:t>
            </a:r>
            <a:r>
              <a:rPr lang="en-AU" sz="1800" dirty="0" smtClean="0">
                <a:latin typeface="Arial"/>
                <a:cs typeface="Arial"/>
              </a:rPr>
              <a:t> II</a:t>
            </a:r>
            <a:r>
              <a:rPr lang="en-US" sz="1800" dirty="0">
                <a:latin typeface="Arial"/>
                <a:cs typeface="Arial"/>
              </a:rPr>
              <a:t> </a:t>
            </a:r>
            <a:r>
              <a:rPr lang="en-US" sz="1800" dirty="0" smtClean="0">
                <a:latin typeface="Arial"/>
                <a:cs typeface="Arial"/>
              </a:rPr>
              <a:t>provided </a:t>
            </a:r>
            <a:r>
              <a:rPr lang="en-US" sz="1800" dirty="0">
                <a:latin typeface="Arial"/>
                <a:cs typeface="Arial"/>
              </a:rPr>
              <a:t>us with a contemporary </a:t>
            </a:r>
            <a:r>
              <a:rPr lang="en-US" sz="1800" dirty="0" smtClean="0">
                <a:latin typeface="Arial"/>
                <a:cs typeface="Arial"/>
              </a:rPr>
              <a:t>understanding especially in Sollicitudo </a:t>
            </a:r>
            <a:r>
              <a:rPr lang="en-US" sz="1800" dirty="0">
                <a:latin typeface="Arial"/>
                <a:cs typeface="Arial"/>
              </a:rPr>
              <a:t>Rei Socialis – “Social Concern” </a:t>
            </a:r>
            <a:r>
              <a:rPr lang="en-US" sz="1800" dirty="0" smtClean="0">
                <a:latin typeface="Arial"/>
                <a:cs typeface="Arial"/>
              </a:rPr>
              <a:t>(1987). </a:t>
            </a:r>
          </a:p>
          <a:p>
            <a:r>
              <a:rPr lang="en-US" sz="1800" dirty="0" smtClean="0">
                <a:latin typeface="Arial"/>
                <a:cs typeface="Arial"/>
              </a:rPr>
              <a:t>We </a:t>
            </a:r>
            <a:r>
              <a:rPr lang="en-US" sz="1800" dirty="0">
                <a:latin typeface="Arial"/>
                <a:cs typeface="Arial"/>
              </a:rPr>
              <a:t>are all one family in the world. Building a community that empowers everyone to attain their full potential through each of us respecting each other's dignity, rights and responsibilities makes the world a better place to </a:t>
            </a:r>
            <a:r>
              <a:rPr lang="en-US" sz="1800" dirty="0" smtClean="0">
                <a:latin typeface="Arial"/>
                <a:cs typeface="Arial"/>
              </a:rPr>
              <a:t>live. </a:t>
            </a:r>
            <a:r>
              <a:rPr lang="en-US" sz="1800" baseline="30000" dirty="0" smtClean="0">
                <a:latin typeface="Arial"/>
                <a:cs typeface="Arial"/>
              </a:rPr>
              <a:t>1</a:t>
            </a:r>
          </a:p>
          <a:p>
            <a:r>
              <a:rPr lang="en-US" sz="1800" dirty="0">
                <a:latin typeface="Arial"/>
                <a:cs typeface="Arial"/>
              </a:rPr>
              <a:t>Solidarity </a:t>
            </a:r>
            <a:r>
              <a:rPr lang="en-US" sz="1800" i="1" dirty="0">
                <a:latin typeface="Arial"/>
                <a:cs typeface="Arial"/>
              </a:rPr>
              <a:t>"is not a feeling of vague compassion or shallow distress at the misfortunes of so many people, both near and far. On the contrary, it is a firm and persevering determination to commit oneself to the common good; that is to say to the good of all and of each individual, because we are all really responsible for </a:t>
            </a:r>
            <a:r>
              <a:rPr lang="en-US" sz="1800" i="1" dirty="0" smtClean="0">
                <a:latin typeface="Arial"/>
                <a:cs typeface="Arial"/>
              </a:rPr>
              <a:t>all” </a:t>
            </a:r>
            <a:r>
              <a:rPr lang="en-US" sz="1800" i="1" baseline="30000" dirty="0" smtClean="0">
                <a:latin typeface="Arial"/>
                <a:cs typeface="Arial"/>
              </a:rPr>
              <a:t>2</a:t>
            </a:r>
          </a:p>
          <a:p>
            <a:r>
              <a:rPr lang="en-US" sz="1800" dirty="0">
                <a:latin typeface="Arial"/>
                <a:cs typeface="Arial"/>
              </a:rPr>
              <a:t>The key to a complete understanding of the </a:t>
            </a:r>
            <a:r>
              <a:rPr lang="en-US" sz="1800" dirty="0" smtClean="0">
                <a:latin typeface="Arial"/>
                <a:cs typeface="Arial"/>
              </a:rPr>
              <a:t>Catholic social </a:t>
            </a:r>
            <a:r>
              <a:rPr lang="en-US" sz="1800" dirty="0">
                <a:latin typeface="Arial"/>
                <a:cs typeface="Arial"/>
              </a:rPr>
              <a:t>t</a:t>
            </a:r>
            <a:r>
              <a:rPr lang="en-US" sz="1800" dirty="0" smtClean="0">
                <a:latin typeface="Arial"/>
                <a:cs typeface="Arial"/>
              </a:rPr>
              <a:t>eaching </a:t>
            </a:r>
            <a:r>
              <a:rPr lang="en-US" sz="1800" dirty="0">
                <a:latin typeface="Arial"/>
                <a:cs typeface="Arial"/>
              </a:rPr>
              <a:t>principle of solidarity is within the context of the </a:t>
            </a:r>
            <a:r>
              <a:rPr lang="en-US" sz="1800" dirty="0" smtClean="0">
                <a:latin typeface="Arial"/>
                <a:cs typeface="Arial"/>
              </a:rPr>
              <a:t>dignity of the human person, the common good, subsidiarity and concern for the poorest.  </a:t>
            </a:r>
            <a:endParaRPr lang="en-US" sz="1800" baseline="30000" dirty="0">
              <a:latin typeface="Arial"/>
              <a:cs typeface="Arial"/>
            </a:endParaRPr>
          </a:p>
          <a:p>
            <a:endParaRPr lang="en-US" sz="1800" dirty="0">
              <a:latin typeface="Arial"/>
              <a:cs typeface="Arial"/>
            </a:endParaRPr>
          </a:p>
          <a:p>
            <a:pPr marL="0" indent="0">
              <a:buNone/>
            </a:pPr>
            <a:endParaRPr lang="en-US" sz="1800" dirty="0">
              <a:latin typeface="Arial"/>
              <a:cs typeface="Arial"/>
            </a:endParaRPr>
          </a:p>
        </p:txBody>
      </p:sp>
    </p:spTree>
    <p:extLst>
      <p:ext uri="{BB962C8B-B14F-4D97-AF65-F5344CB8AC3E}">
        <p14:creationId xmlns:p14="http://schemas.microsoft.com/office/powerpoint/2010/main" val="3886106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Solidarity and the school</a:t>
            </a:r>
            <a:endParaRPr lang="en-US" dirty="0"/>
          </a:p>
        </p:txBody>
      </p:sp>
      <p:sp>
        <p:nvSpPr>
          <p:cNvPr id="3" name="Content Placeholder 2"/>
          <p:cNvSpPr>
            <a:spLocks noGrp="1"/>
          </p:cNvSpPr>
          <p:nvPr>
            <p:ph idx="1"/>
          </p:nvPr>
        </p:nvSpPr>
        <p:spPr>
          <a:xfrm>
            <a:off x="838200" y="1825625"/>
            <a:ext cx="10657114" cy="4351338"/>
          </a:xfrm>
        </p:spPr>
        <p:txBody>
          <a:bodyPr>
            <a:normAutofit/>
          </a:bodyPr>
          <a:lstStyle/>
          <a:p>
            <a:r>
              <a:rPr lang="en-US" sz="1800" dirty="0" smtClean="0">
                <a:latin typeface="Arial"/>
                <a:cs typeface="Arial"/>
              </a:rPr>
              <a:t>Catholic schools have always been involved in charitable and social justice action however, our contemporary understanding challenges us to ensure the school board</a:t>
            </a:r>
            <a:r>
              <a:rPr lang="en-US" sz="1800" dirty="0">
                <a:latin typeface="Arial"/>
                <a:cs typeface="Arial"/>
              </a:rPr>
              <a:t>:</a:t>
            </a:r>
            <a:endParaRPr lang="en-US" sz="1800" dirty="0" smtClean="0">
              <a:latin typeface="Arial"/>
              <a:cs typeface="Arial"/>
            </a:endParaRPr>
          </a:p>
          <a:p>
            <a:pPr lvl="1"/>
            <a:r>
              <a:rPr lang="en-US" sz="1800" dirty="0" smtClean="0">
                <a:latin typeface="Arial"/>
                <a:cs typeface="Arial"/>
              </a:rPr>
              <a:t>has </a:t>
            </a:r>
            <a:r>
              <a:rPr lang="en-US" sz="1800" dirty="0">
                <a:latin typeface="Arial"/>
                <a:cs typeface="Arial"/>
              </a:rPr>
              <a:t>a planned and structured approach to charitable works, aligned to the mission of the Church and the local community </a:t>
            </a:r>
            <a:r>
              <a:rPr lang="en-US" sz="1800" dirty="0" smtClean="0">
                <a:latin typeface="Arial"/>
                <a:cs typeface="Arial"/>
              </a:rPr>
              <a:t>context. </a:t>
            </a:r>
            <a:endParaRPr lang="en-US" sz="1800" baseline="30000" dirty="0">
              <a:latin typeface="Arial"/>
              <a:cs typeface="Arial"/>
            </a:endParaRPr>
          </a:p>
          <a:p>
            <a:pPr lvl="1"/>
            <a:r>
              <a:rPr lang="en-US" sz="1800" dirty="0" smtClean="0">
                <a:latin typeface="Arial"/>
                <a:cs typeface="Arial"/>
              </a:rPr>
              <a:t>addresses </a:t>
            </a:r>
            <a:r>
              <a:rPr lang="en-US" sz="1800" dirty="0">
                <a:latin typeface="Arial"/>
                <a:cs typeface="Arial"/>
              </a:rPr>
              <a:t>equity and justice through its policies, procedures and </a:t>
            </a:r>
            <a:r>
              <a:rPr lang="en-US" sz="1800" dirty="0" smtClean="0">
                <a:latin typeface="Arial"/>
                <a:cs typeface="Arial"/>
              </a:rPr>
              <a:t>programs </a:t>
            </a:r>
            <a:endParaRPr lang="en-US" sz="1800" baseline="30000" dirty="0" smtClean="0">
              <a:latin typeface="Arial"/>
              <a:cs typeface="Arial"/>
            </a:endParaRPr>
          </a:p>
          <a:p>
            <a:pPr lvl="1"/>
            <a:r>
              <a:rPr lang="en-AU" sz="1800" dirty="0" smtClean="0">
                <a:latin typeface="Arial"/>
                <a:cs typeface="Arial"/>
              </a:rPr>
              <a:t>gives </a:t>
            </a:r>
            <a:r>
              <a:rPr lang="en-AU" sz="1800" dirty="0">
                <a:latin typeface="Arial"/>
                <a:cs typeface="Arial"/>
              </a:rPr>
              <a:t>agency to staff, students and families in its decision-making and this agency is reflected in its policies, procedures and </a:t>
            </a:r>
            <a:r>
              <a:rPr lang="en-AU" sz="1800" dirty="0" smtClean="0">
                <a:latin typeface="Arial"/>
                <a:cs typeface="Arial"/>
              </a:rPr>
              <a:t>programs.</a:t>
            </a:r>
            <a:r>
              <a:rPr lang="en-AU" sz="1800" baseline="30000" dirty="0" smtClean="0">
                <a:latin typeface="Arial"/>
                <a:cs typeface="Arial"/>
              </a:rPr>
              <a:t>3</a:t>
            </a:r>
            <a:r>
              <a:rPr lang="en-US" sz="1800" dirty="0" smtClean="0">
                <a:latin typeface="Arial"/>
                <a:cs typeface="Arial"/>
              </a:rPr>
              <a:t> </a:t>
            </a:r>
            <a:endParaRPr lang="en-US" sz="1800" dirty="0">
              <a:latin typeface="Arial"/>
              <a:cs typeface="Arial"/>
            </a:endParaRPr>
          </a:p>
        </p:txBody>
      </p:sp>
    </p:spTree>
    <p:extLst>
      <p:ext uri="{BB962C8B-B14F-4D97-AF65-F5344CB8AC3E}">
        <p14:creationId xmlns:p14="http://schemas.microsoft.com/office/powerpoint/2010/main" val="1596554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1206"/>
            <a:ext cx="10515600" cy="1325563"/>
          </a:xfrm>
        </p:spPr>
        <p:txBody>
          <a:bodyPr/>
          <a:lstStyle/>
          <a:p>
            <a:r>
              <a:rPr lang="en-US" dirty="0" smtClean="0"/>
              <a:t>Scriptural reflection </a:t>
            </a:r>
            <a:endParaRPr lang="en-US" dirty="0"/>
          </a:p>
        </p:txBody>
      </p:sp>
      <p:sp>
        <p:nvSpPr>
          <p:cNvPr id="3" name="Content Placeholder 2"/>
          <p:cNvSpPr>
            <a:spLocks noGrp="1"/>
          </p:cNvSpPr>
          <p:nvPr>
            <p:ph idx="1"/>
          </p:nvPr>
        </p:nvSpPr>
        <p:spPr>
          <a:xfrm>
            <a:off x="838200" y="1113183"/>
            <a:ext cx="10515600" cy="5428294"/>
          </a:xfrm>
        </p:spPr>
        <p:txBody>
          <a:bodyPr>
            <a:noAutofit/>
          </a:bodyPr>
          <a:lstStyle/>
          <a:p>
            <a:pPr marL="0" indent="0" algn="just">
              <a:buNone/>
            </a:pPr>
            <a:r>
              <a:rPr lang="en-US" sz="2000" dirty="0">
                <a:latin typeface="Arial"/>
                <a:cs typeface="Arial"/>
              </a:rPr>
              <a:t>A reading from Paul’s first letter to the </a:t>
            </a:r>
            <a:r>
              <a:rPr lang="en-AU" sz="2000" dirty="0">
                <a:latin typeface="Arial"/>
                <a:cs typeface="Arial"/>
              </a:rPr>
              <a:t>Corinthians </a:t>
            </a:r>
            <a:r>
              <a:rPr lang="en-US" sz="2000" dirty="0">
                <a:latin typeface="Arial"/>
                <a:cs typeface="Arial"/>
              </a:rPr>
              <a:t>[1 </a:t>
            </a:r>
            <a:r>
              <a:rPr lang="en-AU" sz="2000" dirty="0">
                <a:latin typeface="Arial"/>
                <a:cs typeface="Arial"/>
              </a:rPr>
              <a:t>Corinthians 12: 12-26]</a:t>
            </a:r>
            <a:r>
              <a:rPr lang="en-US" sz="2000" dirty="0">
                <a:latin typeface="Arial"/>
                <a:cs typeface="Arial"/>
              </a:rPr>
              <a:t> </a:t>
            </a:r>
            <a:r>
              <a:rPr lang="en-US" sz="2000" i="1" baseline="30000" dirty="0" smtClean="0">
                <a:latin typeface="Arial"/>
                <a:cs typeface="Arial"/>
              </a:rPr>
              <a:t>4</a:t>
            </a:r>
            <a:endParaRPr lang="en-US" sz="2000" dirty="0">
              <a:latin typeface="Arial"/>
              <a:cs typeface="Arial"/>
            </a:endParaRPr>
          </a:p>
          <a:p>
            <a:pPr marL="0" indent="0" algn="just">
              <a:buNone/>
            </a:pPr>
            <a:r>
              <a:rPr lang="en-US" sz="2000" b="1" dirty="0">
                <a:solidFill>
                  <a:srgbClr val="003255"/>
                </a:solidFill>
                <a:latin typeface="Arial"/>
                <a:cs typeface="Arial"/>
              </a:rPr>
              <a:t>One Body, Many Parts </a:t>
            </a:r>
            <a:endParaRPr lang="en-US" sz="2000" b="1" dirty="0" smtClean="0">
              <a:solidFill>
                <a:srgbClr val="003255"/>
              </a:solidFill>
              <a:latin typeface="Arial"/>
              <a:cs typeface="Arial"/>
            </a:endParaRPr>
          </a:p>
          <a:p>
            <a:pPr marL="457200" lvl="1" indent="0">
              <a:buNone/>
            </a:pPr>
            <a:r>
              <a:rPr lang="en-US" sz="1600" i="1" dirty="0" smtClean="0">
                <a:solidFill>
                  <a:srgbClr val="47C3D3"/>
                </a:solidFill>
                <a:latin typeface="Arial"/>
                <a:cs typeface="Arial"/>
              </a:rPr>
              <a:t>As a body is one though it has many parts, and all the parts of the body, though many, are one body, so also Christ. For in one Spirit we were all baptized into one body, whether Jews or Greeks, slaves or free persons, and we were all given to drink of one Spirit. Now the body is not a single part, but many. If a foot should say, “Because I am not a hand I do not belong to the body,” it does not for this reason belong any less to the body. Or if an ear should say, “Because I am not an eye I do not belong to the body,” it does not for this reason belong any less to the body. If the whole body were an eye, where would the hearing be? If the whole body were hearing, where would the sense of smell be? </a:t>
            </a:r>
          </a:p>
          <a:p>
            <a:pPr marL="457200" lvl="1" indent="0">
              <a:buNone/>
            </a:pPr>
            <a:r>
              <a:rPr lang="en-US" sz="1600" i="1" dirty="0" smtClean="0">
                <a:solidFill>
                  <a:srgbClr val="47C3D3"/>
                </a:solidFill>
                <a:latin typeface="Arial"/>
                <a:cs typeface="Arial"/>
              </a:rPr>
              <a:t>But as it is, God placed the parts, each one of them, in the body as he intended. If they were all one part, where would the body be? But as it is, there are many parts, yet one body. The eye cannot say to the hand, “I do not need you,” nor again the head to the feet, “I do not need you.” Indeed, the parts of the body that seem to be weaker are all the more necessary, and those parts of the body that we consider less honorable we surround with greater honor, and our less presentable parts are treated with greater propriety, whereas our more presentable parts do not need this. But God has so constructed the body as to give greater honor to a part that is without it, so that there may be no division in the body, but that the parts may have the same concern for one another.  If [one] part suffers, all the parts suffer with it; if one part is honored, all the parts share its joy. </a:t>
            </a:r>
            <a:endParaRPr lang="en-US" sz="1600" i="1" dirty="0">
              <a:solidFill>
                <a:srgbClr val="47C3D3"/>
              </a:solidFill>
              <a:latin typeface="Arial"/>
              <a:cs typeface="Arial"/>
            </a:endParaRPr>
          </a:p>
        </p:txBody>
      </p:sp>
    </p:spTree>
    <p:extLst>
      <p:ext uri="{BB962C8B-B14F-4D97-AF65-F5344CB8AC3E}">
        <p14:creationId xmlns:p14="http://schemas.microsoft.com/office/powerpoint/2010/main" val="1727169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Doing theology</a:t>
            </a:r>
            <a:endParaRPr lang="en-US" dirty="0"/>
          </a:p>
        </p:txBody>
      </p:sp>
      <p:sp>
        <p:nvSpPr>
          <p:cNvPr id="3" name="Content Placeholder 2"/>
          <p:cNvSpPr>
            <a:spLocks noGrp="1"/>
          </p:cNvSpPr>
          <p:nvPr>
            <p:ph idx="1"/>
          </p:nvPr>
        </p:nvSpPr>
        <p:spPr>
          <a:xfrm>
            <a:off x="838200" y="1396883"/>
            <a:ext cx="10611678" cy="5059017"/>
          </a:xfrm>
        </p:spPr>
        <p:txBody>
          <a:bodyPr>
            <a:noAutofit/>
          </a:bodyPr>
          <a:lstStyle/>
          <a:p>
            <a:pPr marL="0" indent="0" algn="just">
              <a:buNone/>
            </a:pPr>
            <a:r>
              <a:rPr lang="en-US" sz="1600" b="1" dirty="0" smtClean="0">
                <a:solidFill>
                  <a:srgbClr val="003255"/>
                </a:solidFill>
                <a:latin typeface="Arial"/>
                <a:cs typeface="Arial"/>
              </a:rPr>
              <a:t>See</a:t>
            </a:r>
          </a:p>
          <a:p>
            <a:pPr algn="just"/>
            <a:r>
              <a:rPr lang="en-US" sz="1600" dirty="0">
                <a:latin typeface="Arial"/>
                <a:cs typeface="Arial"/>
              </a:rPr>
              <a:t>What examples of solidarity </a:t>
            </a:r>
            <a:r>
              <a:rPr lang="en-US" sz="1600" dirty="0" smtClean="0">
                <a:latin typeface="Arial"/>
                <a:cs typeface="Arial"/>
              </a:rPr>
              <a:t>do you observe within our school community?</a:t>
            </a:r>
          </a:p>
          <a:p>
            <a:pPr algn="just"/>
            <a:r>
              <a:rPr lang="en-US" sz="1600" dirty="0" smtClean="0">
                <a:latin typeface="Arial"/>
                <a:cs typeface="Arial"/>
              </a:rPr>
              <a:t>Are we able to identify those individual and families who may be struggling?</a:t>
            </a:r>
          </a:p>
          <a:p>
            <a:pPr algn="just"/>
            <a:r>
              <a:rPr lang="en-US" sz="1600" dirty="0" smtClean="0">
                <a:latin typeface="Arial"/>
                <a:cs typeface="Arial"/>
              </a:rPr>
              <a:t>What policies, procedures and programs specifically take into account the challenge of solidarity?</a:t>
            </a:r>
            <a:endParaRPr lang="en-US" sz="1600" dirty="0">
              <a:latin typeface="Arial"/>
              <a:cs typeface="Arial"/>
            </a:endParaRPr>
          </a:p>
          <a:p>
            <a:pPr marL="0" indent="0" algn="just">
              <a:buNone/>
            </a:pPr>
            <a:r>
              <a:rPr lang="en-US" sz="1600" b="1" dirty="0" smtClean="0">
                <a:solidFill>
                  <a:srgbClr val="003255"/>
                </a:solidFill>
                <a:latin typeface="Arial"/>
                <a:cs typeface="Arial"/>
              </a:rPr>
              <a:t>Judge</a:t>
            </a:r>
          </a:p>
          <a:p>
            <a:pPr algn="just"/>
            <a:r>
              <a:rPr lang="en-US" sz="1600" i="1" dirty="0">
                <a:latin typeface="Arial"/>
                <a:cs typeface="Arial"/>
              </a:rPr>
              <a:t>“</a:t>
            </a:r>
            <a:r>
              <a:rPr lang="is-IS" sz="1600" i="1" dirty="0">
                <a:latin typeface="Arial"/>
                <a:cs typeface="Arial"/>
              </a:rPr>
              <a:t>…</a:t>
            </a:r>
            <a:r>
              <a:rPr lang="en-US" sz="1600" i="1" dirty="0">
                <a:latin typeface="Arial"/>
                <a:cs typeface="Arial"/>
              </a:rPr>
              <a:t>so that there may be no division in the body, but that the parts may have the same concern for one another.  If [one] part suffers, all the parts suffer with it; if one part is honored, all the parts share its joy</a:t>
            </a:r>
            <a:r>
              <a:rPr lang="en-US" sz="1600" dirty="0">
                <a:latin typeface="Arial"/>
                <a:cs typeface="Arial"/>
              </a:rPr>
              <a:t>.” </a:t>
            </a:r>
          </a:p>
          <a:p>
            <a:pPr algn="just"/>
            <a:r>
              <a:rPr lang="en-US" sz="1600" dirty="0" smtClean="0">
                <a:latin typeface="Arial"/>
                <a:cs typeface="Arial"/>
              </a:rPr>
              <a:t>What </a:t>
            </a:r>
            <a:r>
              <a:rPr lang="en-US" sz="1600" dirty="0">
                <a:latin typeface="Arial"/>
                <a:cs typeface="Arial"/>
              </a:rPr>
              <a:t>does this scriptural passage mean for the school board in providing a service </a:t>
            </a:r>
            <a:r>
              <a:rPr lang="en-US" sz="1600" dirty="0" smtClean="0">
                <a:latin typeface="Arial"/>
                <a:cs typeface="Arial"/>
              </a:rPr>
              <a:t>to </a:t>
            </a:r>
            <a:r>
              <a:rPr lang="en-US" sz="1600" dirty="0">
                <a:latin typeface="Arial"/>
                <a:cs typeface="Arial"/>
              </a:rPr>
              <a:t>the school community</a:t>
            </a:r>
            <a:r>
              <a:rPr lang="en-US" sz="1600" dirty="0" smtClean="0">
                <a:latin typeface="Arial"/>
                <a:cs typeface="Arial"/>
              </a:rPr>
              <a:t>?</a:t>
            </a:r>
          </a:p>
          <a:p>
            <a:pPr algn="just"/>
            <a:r>
              <a:rPr lang="en-US" sz="1600" dirty="0" smtClean="0">
                <a:latin typeface="Arial"/>
                <a:cs typeface="Arial"/>
              </a:rPr>
              <a:t>What can be drawn from the </a:t>
            </a:r>
            <a:r>
              <a:rPr lang="en-US" sz="1600" dirty="0">
                <a:latin typeface="Arial"/>
                <a:cs typeface="Arial"/>
              </a:rPr>
              <a:t>Catholic faith </a:t>
            </a:r>
            <a:r>
              <a:rPr lang="en-US" sz="1600" dirty="0" smtClean="0">
                <a:latin typeface="Arial"/>
                <a:cs typeface="Arial"/>
              </a:rPr>
              <a:t>tradition </a:t>
            </a:r>
            <a:r>
              <a:rPr lang="en-US" sz="1600" dirty="0">
                <a:latin typeface="Arial"/>
                <a:cs typeface="Arial"/>
              </a:rPr>
              <a:t>to </a:t>
            </a:r>
            <a:r>
              <a:rPr lang="en-US" sz="1600" dirty="0" smtClean="0">
                <a:latin typeface="Arial"/>
                <a:cs typeface="Arial"/>
              </a:rPr>
              <a:t>aid in the discernment on this issue?</a:t>
            </a:r>
            <a:r>
              <a:rPr lang="en-US" sz="1600" baseline="30000" dirty="0" smtClean="0">
                <a:latin typeface="Arial"/>
                <a:cs typeface="Arial"/>
              </a:rPr>
              <a:t>5</a:t>
            </a:r>
            <a:r>
              <a:rPr lang="en-US" sz="1600" dirty="0">
                <a:latin typeface="Arial"/>
                <a:cs typeface="Arial"/>
              </a:rPr>
              <a:t> </a:t>
            </a:r>
          </a:p>
          <a:p>
            <a:pPr marL="0" indent="0" algn="just">
              <a:buNone/>
            </a:pPr>
            <a:r>
              <a:rPr lang="en-US" sz="1600" b="1" dirty="0">
                <a:solidFill>
                  <a:srgbClr val="003255"/>
                </a:solidFill>
                <a:latin typeface="Arial"/>
                <a:cs typeface="Arial"/>
              </a:rPr>
              <a:t>Act</a:t>
            </a:r>
          </a:p>
          <a:p>
            <a:pPr algn="just"/>
            <a:r>
              <a:rPr lang="en-US" sz="1600" dirty="0" smtClean="0">
                <a:latin typeface="Arial"/>
                <a:cs typeface="Arial"/>
              </a:rPr>
              <a:t>How, in a spirit of solidarity, might we reach out and assist to those families who may be struggling?</a:t>
            </a:r>
          </a:p>
          <a:p>
            <a:pPr algn="just"/>
            <a:r>
              <a:rPr lang="en-US" sz="1600" dirty="0" smtClean="0">
                <a:latin typeface="Arial"/>
                <a:cs typeface="Arial"/>
              </a:rPr>
              <a:t>Considering what we already do well how might we build on this in the spirit of solidarity?</a:t>
            </a:r>
          </a:p>
          <a:p>
            <a:pPr algn="just"/>
            <a:r>
              <a:rPr lang="en-US" sz="1600" dirty="0">
                <a:latin typeface="Arial"/>
                <a:cs typeface="Arial"/>
              </a:rPr>
              <a:t>Perhaps the board could audit its policies and procedures to ensure they  </a:t>
            </a:r>
            <a:r>
              <a:rPr lang="en-US" sz="1600" i="1" dirty="0" smtClean="0">
                <a:latin typeface="Arial"/>
                <a:cs typeface="Arial"/>
              </a:rPr>
              <a:t>“</a:t>
            </a:r>
            <a:r>
              <a:rPr lang="en-AU" sz="1600" i="1" dirty="0" smtClean="0">
                <a:latin typeface="Arial"/>
                <a:cs typeface="Arial"/>
              </a:rPr>
              <a:t>addresses </a:t>
            </a:r>
            <a:r>
              <a:rPr lang="en-AU" sz="1600" i="1" dirty="0">
                <a:latin typeface="Arial"/>
                <a:cs typeface="Arial"/>
              </a:rPr>
              <a:t>equity and </a:t>
            </a:r>
            <a:r>
              <a:rPr lang="en-AU" sz="1600" i="1" dirty="0" smtClean="0">
                <a:latin typeface="Arial"/>
                <a:cs typeface="Arial"/>
              </a:rPr>
              <a:t>justice"</a:t>
            </a:r>
            <a:r>
              <a:rPr lang="en-US" sz="1600" i="1" dirty="0" smtClean="0">
                <a:latin typeface="Arial"/>
                <a:cs typeface="Arial"/>
              </a:rPr>
              <a:t> </a:t>
            </a:r>
            <a:r>
              <a:rPr lang="en-US" sz="1600" baseline="30000" dirty="0" smtClean="0">
                <a:latin typeface="Arial"/>
                <a:cs typeface="Arial"/>
              </a:rPr>
              <a:t>6</a:t>
            </a:r>
            <a:r>
              <a:rPr lang="en-US" sz="1600" dirty="0" smtClean="0">
                <a:latin typeface="Arial"/>
                <a:cs typeface="Arial"/>
              </a:rPr>
              <a:t>?</a:t>
            </a:r>
            <a:endParaRPr lang="en-US" sz="1600" dirty="0">
              <a:latin typeface="Arial"/>
              <a:cs typeface="Arial"/>
            </a:endParaRPr>
          </a:p>
        </p:txBody>
      </p:sp>
    </p:spTree>
    <p:extLst>
      <p:ext uri="{BB962C8B-B14F-4D97-AF65-F5344CB8AC3E}">
        <p14:creationId xmlns:p14="http://schemas.microsoft.com/office/powerpoint/2010/main" val="512467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342900" lvl="0" indent="-342900">
              <a:buFont typeface="Arial"/>
              <a:buAutoNum type="arabicPlain"/>
            </a:pPr>
            <a:r>
              <a:rPr lang="en-US" sz="1500" dirty="0" smtClean="0">
                <a:latin typeface="Arial"/>
                <a:cs typeface="Arial"/>
                <a:hlinkClick r:id="rId2"/>
              </a:rPr>
              <a:t>Sollicitudo </a:t>
            </a:r>
            <a:r>
              <a:rPr lang="en-US" sz="1500" dirty="0">
                <a:latin typeface="Arial"/>
                <a:cs typeface="Arial"/>
                <a:hlinkClick r:id="rId2"/>
              </a:rPr>
              <a:t>Rei Socialis – “Social Concern” (1987</a:t>
            </a:r>
            <a:r>
              <a:rPr lang="en-US" sz="1500" dirty="0" smtClean="0">
                <a:latin typeface="Arial"/>
                <a:cs typeface="Arial"/>
                <a:hlinkClick r:id="rId2"/>
              </a:rPr>
              <a:t>) Pope John II</a:t>
            </a:r>
            <a:endParaRPr lang="en-US" sz="1500" dirty="0">
              <a:latin typeface="Arial"/>
              <a:cs typeface="Arial"/>
            </a:endParaRPr>
          </a:p>
          <a:p>
            <a:pPr marL="342900" lvl="0" indent="-342900">
              <a:buFont typeface="Arial"/>
              <a:buAutoNum type="arabicPlain"/>
            </a:pPr>
            <a:r>
              <a:rPr lang="en-US" sz="1500" dirty="0" smtClean="0">
                <a:solidFill>
                  <a:prstClr val="black"/>
                </a:solidFill>
                <a:latin typeface="Arial"/>
                <a:cs typeface="Arial"/>
                <a:hlinkClick r:id="rId3"/>
              </a:rPr>
              <a:t>1 </a:t>
            </a:r>
            <a:r>
              <a:rPr lang="en-US" sz="1500" dirty="0" err="1" smtClean="0">
                <a:solidFill>
                  <a:prstClr val="black"/>
                </a:solidFill>
                <a:latin typeface="Arial"/>
                <a:cs typeface="Arial"/>
                <a:hlinkClick r:id="rId3"/>
              </a:rPr>
              <a:t>Cor</a:t>
            </a:r>
            <a:r>
              <a:rPr lang="en-US" sz="1500" dirty="0" smtClean="0">
                <a:solidFill>
                  <a:prstClr val="black"/>
                </a:solidFill>
                <a:latin typeface="Arial"/>
                <a:cs typeface="Arial"/>
                <a:hlinkClick r:id="rId3"/>
              </a:rPr>
              <a:t> 12:25-326 (The </a:t>
            </a:r>
            <a:r>
              <a:rPr lang="en-US" sz="1500" dirty="0">
                <a:solidFill>
                  <a:prstClr val="black"/>
                </a:solidFill>
                <a:latin typeface="Arial"/>
                <a:cs typeface="Arial"/>
                <a:hlinkClick r:id="rId3"/>
              </a:rPr>
              <a:t>New American Bible, Revised </a:t>
            </a:r>
            <a:r>
              <a:rPr lang="en-US" sz="1500" dirty="0" smtClean="0">
                <a:solidFill>
                  <a:prstClr val="black"/>
                </a:solidFill>
                <a:latin typeface="Arial"/>
                <a:cs typeface="Arial"/>
                <a:hlinkClick r:id="rId3"/>
              </a:rPr>
              <a:t>Edition</a:t>
            </a:r>
            <a:r>
              <a:rPr lang="en-US" sz="1500" dirty="0" smtClean="0">
                <a:solidFill>
                  <a:prstClr val="black"/>
                </a:solidFill>
                <a:latin typeface="Arial"/>
                <a:cs typeface="Arial"/>
              </a:rPr>
              <a:t>)</a:t>
            </a:r>
            <a:endParaRPr lang="en-US" sz="1500" dirty="0" smtClean="0">
              <a:solidFill>
                <a:prstClr val="black"/>
              </a:solidFill>
              <a:latin typeface="Arial"/>
              <a:cs typeface="Arial"/>
            </a:endParaRPr>
          </a:p>
          <a:p>
            <a:pPr marL="342900" indent="-342900">
              <a:buFont typeface="Arial"/>
              <a:buAutoNum type="arabicPlain"/>
            </a:pPr>
            <a:r>
              <a:rPr lang="en-US" sz="1500" dirty="0">
                <a:latin typeface="Arial"/>
                <a:cs typeface="Arial"/>
                <a:hlinkClick r:id="rId4"/>
              </a:rPr>
              <a:t>Continuous Improvement Framework for Catholic Schools </a:t>
            </a:r>
            <a:r>
              <a:rPr lang="en-US" sz="1500" dirty="0" smtClean="0">
                <a:latin typeface="Arial"/>
                <a:cs typeface="Arial"/>
                <a:hlinkClick r:id="rId4"/>
              </a:rPr>
              <a:t>p8</a:t>
            </a:r>
            <a:endParaRPr lang="en-US" sz="1500" dirty="0" smtClean="0">
              <a:latin typeface="Arial"/>
              <a:cs typeface="Arial"/>
            </a:endParaRPr>
          </a:p>
          <a:p>
            <a:pPr marL="342900" lvl="0" indent="-342900">
              <a:buFont typeface="Arial"/>
              <a:buAutoNum type="arabicPlain"/>
            </a:pPr>
            <a:endParaRPr lang="en-US" sz="1800" dirty="0" smtClean="0">
              <a:solidFill>
                <a:prstClr val="black"/>
              </a:solidFill>
              <a:latin typeface="Arial"/>
              <a:cs typeface="Arial"/>
            </a:endParaRPr>
          </a:p>
          <a:p>
            <a:pPr marL="342900" lvl="0" indent="-342900">
              <a:buFont typeface="Arial"/>
              <a:buAutoNum type="arabicPlain"/>
            </a:pPr>
            <a:endParaRPr lang="en-US" sz="1800" dirty="0" smtClean="0">
              <a:solidFill>
                <a:prstClr val="black"/>
              </a:solidFill>
              <a:latin typeface="Arial"/>
              <a:cs typeface="Arial"/>
            </a:endParaRPr>
          </a:p>
          <a:p>
            <a:pPr marL="342900" lvl="0" indent="-342900">
              <a:buFont typeface="Arial"/>
              <a:buAutoNum type="arabicPlain"/>
            </a:pPr>
            <a:endParaRPr lang="en-US" sz="1800" dirty="0">
              <a:solidFill>
                <a:prstClr val="black"/>
              </a:solidFill>
              <a:latin typeface="Arial"/>
              <a:cs typeface="Arial"/>
            </a:endParaRPr>
          </a:p>
          <a:p>
            <a:pPr marL="0" indent="0">
              <a:buNone/>
            </a:pPr>
            <a:endParaRPr lang="en-US" dirty="0" smtClean="0">
              <a:latin typeface="Arial"/>
              <a:cs typeface="Arial"/>
            </a:endParaRPr>
          </a:p>
          <a:p>
            <a:endParaRPr lang="en-US" dirty="0">
              <a:latin typeface="Arial"/>
              <a:cs typeface="Arial"/>
            </a:endParaRPr>
          </a:p>
        </p:txBody>
      </p:sp>
    </p:spTree>
    <p:extLst>
      <p:ext uri="{BB962C8B-B14F-4D97-AF65-F5344CB8AC3E}">
        <p14:creationId xmlns:p14="http://schemas.microsoft.com/office/powerpoint/2010/main" val="33295869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578</TotalTime>
  <Words>652</Words>
  <Application>Microsoft Office PowerPoint</Application>
  <PresentationFormat>Widescreen</PresentationFormat>
  <Paragraphs>37</Paragraphs>
  <Slides>6</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6</vt:i4>
      </vt:variant>
    </vt:vector>
  </HeadingPairs>
  <TitlesOfParts>
    <vt:vector size="11" baseType="lpstr">
      <vt:lpstr>Arial</vt:lpstr>
      <vt:lpstr>Calibri</vt:lpstr>
      <vt:lpstr>Calibri Light</vt:lpstr>
      <vt:lpstr>Office Theme</vt:lpstr>
      <vt:lpstr>Custom Design</vt:lpstr>
      <vt:lpstr>Catholic Social Teaching</vt:lpstr>
      <vt:lpstr>Solidarity </vt:lpstr>
      <vt:lpstr>Solidarity and the school</vt:lpstr>
      <vt:lpstr>Scriptural reflection </vt:lpstr>
      <vt:lpstr>Doing theology</vt:lpstr>
      <vt:lpstr>References</vt:lpstr>
    </vt:vector>
  </TitlesOfParts>
  <Company>Catholic Education South Australia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Testing Title</dc:title>
  <dc:creator>Evans Siobhan (CESA)</dc:creator>
  <cp:lastModifiedBy>Bator, Deanna (CESA)</cp:lastModifiedBy>
  <cp:revision>33</cp:revision>
  <dcterms:created xsi:type="dcterms:W3CDTF">2017-10-03T00:07:06Z</dcterms:created>
  <dcterms:modified xsi:type="dcterms:W3CDTF">2017-12-11T04:52:27Z</dcterms:modified>
</cp:coreProperties>
</file>