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 id="2147483660" r:id="rId2"/>
  </p:sldMasterIdLst>
  <p:sldIdLst>
    <p:sldId id="256" r:id="rId3"/>
    <p:sldId id="268" r:id="rId4"/>
    <p:sldId id="269" r:id="rId5"/>
    <p:sldId id="273" r:id="rId6"/>
    <p:sldId id="270" r:id="rId7"/>
    <p:sldId id="272" r:id="rId8"/>
    <p:sldId id="271"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C3D3"/>
    <a:srgbClr val="00C8C8"/>
    <a:srgbClr val="003255"/>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9" autoAdjust="0"/>
    <p:restoredTop sz="94660"/>
  </p:normalViewPr>
  <p:slideViewPr>
    <p:cSldViewPr snapToGrid="0">
      <p:cViewPr varScale="1">
        <p:scale>
          <a:sx n="46" d="100"/>
          <a:sy n="46" d="100"/>
        </p:scale>
        <p:origin x="38" y="763"/>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viewProps" Target="viewProps.xml"/><Relationship Id="rId5" Type="http://schemas.openxmlformats.org/officeDocument/2006/relationships/slide" Target="slides/slide3.xml"/><Relationship Id="rId10"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695207" y="4789900"/>
            <a:ext cx="9144000" cy="1167542"/>
          </a:xfrm>
        </p:spPr>
        <p:txBody>
          <a:bodyPr anchor="b">
            <a:normAutofit/>
          </a:bodyPr>
          <a:lstStyle>
            <a:lvl1pPr algn="l">
              <a:defRPr sz="54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695207" y="5957442"/>
            <a:ext cx="9144000" cy="809672"/>
          </a:xfrm>
        </p:spPr>
        <p:txBody>
          <a:bodyPr/>
          <a:lstStyle>
            <a:lvl1pPr marL="0" indent="0" algn="l">
              <a:buNone/>
              <a:defRPr sz="2400">
                <a:solidFill>
                  <a:srgbClr val="47C3D3"/>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smtClean="0"/>
              <a:t>Click to edit Master subtitle style</a:t>
            </a:r>
            <a:endParaRPr lang="en-US" dirty="0"/>
          </a:p>
        </p:txBody>
      </p:sp>
      <p:sp>
        <p:nvSpPr>
          <p:cNvPr id="4" name="Date Placeholder 3"/>
          <p:cNvSpPr>
            <a:spLocks noGrp="1"/>
          </p:cNvSpPr>
          <p:nvPr>
            <p:ph type="dt" sz="half" idx="10"/>
          </p:nvPr>
        </p:nvSpPr>
        <p:spPr/>
        <p:txBody>
          <a:bodyPr/>
          <a:lstStyle/>
          <a:p>
            <a:fld id="{700C2BD1-A101-436C-8082-AEE2AC255A32}"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255822310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005B0C-4849-4999-991A-84B15EFA3F17}" type="datetimeFigureOut">
              <a:rPr lang="en-US" smtClean="0"/>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548421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solidFill>
                  <a:schemeClr val="accent3">
                    <a:lumMod val="75000"/>
                  </a:schemeClr>
                </a:solidFill>
                <a:latin typeface="Arial" panose="020B0604020202020204" pitchFamily="34" charset="0"/>
                <a:cs typeface="Arial" panose="020B0604020202020204" pitchFamily="34" charset="0"/>
              </a:defRPr>
            </a:lvl1pPr>
            <a:lvl2pPr>
              <a:defRPr sz="2800">
                <a:solidFill>
                  <a:schemeClr val="accent3">
                    <a:lumMod val="75000"/>
                  </a:schemeClr>
                </a:solidFill>
                <a:latin typeface="Arial" panose="020B0604020202020204" pitchFamily="34" charset="0"/>
                <a:cs typeface="Arial" panose="020B0604020202020204" pitchFamily="34" charset="0"/>
              </a:defRPr>
            </a:lvl2pPr>
            <a:lvl3pPr>
              <a:defRPr sz="2400">
                <a:solidFill>
                  <a:schemeClr val="accent3">
                    <a:lumMod val="75000"/>
                  </a:schemeClr>
                </a:solidFill>
                <a:latin typeface="Arial" panose="020B0604020202020204" pitchFamily="34" charset="0"/>
                <a:cs typeface="Arial" panose="020B0604020202020204" pitchFamily="34" charset="0"/>
              </a:defRPr>
            </a:lvl3pPr>
            <a:lvl4pPr>
              <a:defRPr sz="2000">
                <a:solidFill>
                  <a:schemeClr val="accent3">
                    <a:lumMod val="75000"/>
                  </a:schemeClr>
                </a:solidFill>
                <a:latin typeface="Arial" panose="020B0604020202020204" pitchFamily="34" charset="0"/>
                <a:cs typeface="Arial" panose="020B0604020202020204" pitchFamily="34" charset="0"/>
              </a:defRPr>
            </a:lvl4pPr>
            <a:lvl5pPr>
              <a:defRPr sz="2000">
                <a:solidFill>
                  <a:schemeClr val="accent3">
                    <a:lumMod val="75000"/>
                  </a:schemeClr>
                </a:solidFill>
                <a:latin typeface="Arial" panose="020B0604020202020204" pitchFamily="34" charset="0"/>
                <a:cs typeface="Arial" panose="020B0604020202020204" pitchFamily="34" charset="0"/>
              </a:defRPr>
            </a:lvl5pPr>
            <a:lvl6pPr>
              <a:defRPr sz="2000"/>
            </a:lvl6pPr>
            <a:lvl7pPr>
              <a:defRPr sz="2000"/>
            </a:lvl7pPr>
            <a:lvl8pPr>
              <a:defRPr sz="2000"/>
            </a:lvl8pPr>
            <a:lvl9pPr>
              <a:defRPr sz="2000"/>
            </a:lvl9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046313219"/>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solidFill>
                  <a:schemeClr val="accent3">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solidFill>
                  <a:schemeClr val="accent3">
                    <a:lumMod val="75000"/>
                  </a:schemeClr>
                </a:solidFill>
                <a:latin typeface="Arial" panose="020B0604020202020204" pitchFamily="34" charset="0"/>
                <a:cs typeface="Arial" panose="020B0604020202020204" pitchFamily="34" charset="0"/>
              </a:defRPr>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smtClean="0"/>
              <a:t>Edit Master text styles</a:t>
            </a:r>
          </a:p>
        </p:txBody>
      </p:sp>
      <p:sp>
        <p:nvSpPr>
          <p:cNvPr id="5" name="Date Placeholder 4"/>
          <p:cNvSpPr>
            <a:spLocks noGrp="1"/>
          </p:cNvSpPr>
          <p:nvPr>
            <p:ph type="dt" sz="half" idx="10"/>
          </p:nvPr>
        </p:nvSpPr>
        <p:spPr/>
        <p:txBody>
          <a:bodyPr/>
          <a:lstStyle/>
          <a:p>
            <a:fld id="{D4005B0C-4849-4999-991A-84B15EFA3F1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75686829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68065623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lvl1pPr>
              <a:defRPr>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42234445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4964363"/>
            <a:ext cx="10515600" cy="1325563"/>
          </a:xfrm>
        </p:spPr>
        <p:txBody>
          <a:bodyPr/>
          <a:lstStyle>
            <a:lvl1pPr>
              <a:defRPr b="0">
                <a:solidFill>
                  <a:srgbClr val="47C3D3"/>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700C2BD1-A101-436C-8082-AEE2AC255A32}" type="datetimeFigureOut">
              <a:rPr lang="en-US" smtClean="0"/>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362758400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00C2BD1-A101-436C-8082-AEE2AC255A32}" type="datetimeFigureOut">
              <a:rPr lang="en-US" smtClean="0"/>
              <a:t>12/12/2017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CA0AFC41-4849-4E30-B57E-5BA0202F0BC1}" type="slidenum">
              <a:rPr lang="en-US" smtClean="0"/>
              <a:t>‹#›</a:t>
            </a:fld>
            <a:endParaRPr lang="en-US"/>
          </a:p>
        </p:txBody>
      </p:sp>
    </p:spTree>
    <p:extLst>
      <p:ext uri="{BB962C8B-B14F-4D97-AF65-F5344CB8AC3E}">
        <p14:creationId xmlns:p14="http://schemas.microsoft.com/office/powerpoint/2010/main" val="13844016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4216251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997793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latin typeface="Arial" panose="020B0604020202020204" pitchFamily="34" charset="0"/>
                <a:cs typeface="Arial" panose="020B0604020202020204" pitchFamily="34" charset="0"/>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smtClean="0"/>
              <a:t>Edit Master text styles</a:t>
            </a:r>
          </a:p>
        </p:txBody>
      </p:sp>
      <p:sp>
        <p:nvSpPr>
          <p:cNvPr id="4" name="Date Placeholder 3"/>
          <p:cNvSpPr>
            <a:spLocks noGrp="1"/>
          </p:cNvSpPr>
          <p:nvPr>
            <p:ph type="dt" sz="half" idx="10"/>
          </p:nvPr>
        </p:nvSpPr>
        <p:spPr/>
        <p:txBody>
          <a:bodyPr/>
          <a:lstStyle/>
          <a:p>
            <a:fld id="{D4005B0C-4849-4999-991A-84B15EFA3F17}" type="datetimeFigureOut">
              <a:rPr lang="en-US" smtClean="0"/>
              <a:t>12/12/2017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9294865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Date Placeholder 4"/>
          <p:cNvSpPr>
            <a:spLocks noGrp="1"/>
          </p:cNvSpPr>
          <p:nvPr>
            <p:ph type="dt" sz="half" idx="10"/>
          </p:nvPr>
        </p:nvSpPr>
        <p:spPr/>
        <p:txBody>
          <a:bodyPr/>
          <a:lstStyle/>
          <a:p>
            <a:fld id="{D4005B0C-4849-4999-991A-84B15EFA3F17}" type="datetimeFigureOut">
              <a:rPr lang="en-US" smtClean="0"/>
              <a:t>12/12/2017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20590814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4" name="Content Placeholder 3"/>
          <p:cNvSpPr>
            <a:spLocks noGrp="1"/>
          </p:cNvSpPr>
          <p:nvPr>
            <p:ph sz="half" idx="2"/>
          </p:nvPr>
        </p:nvSpPr>
        <p:spPr>
          <a:xfrm>
            <a:off x="839788" y="2505075"/>
            <a:ext cx="5157787"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solidFill>
                  <a:srgbClr val="47C3D3"/>
                </a:solidFill>
                <a:latin typeface="Arial" panose="020B0604020202020204" pitchFamily="34" charset="0"/>
                <a:cs typeface="Arial" panose="020B060402020202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Edit Master text styles</a:t>
            </a:r>
          </a:p>
        </p:txBody>
      </p:sp>
      <p:sp>
        <p:nvSpPr>
          <p:cNvPr id="6" name="Content Placeholder 5"/>
          <p:cNvSpPr>
            <a:spLocks noGrp="1"/>
          </p:cNvSpPr>
          <p:nvPr>
            <p:ph sz="quarter" idx="4"/>
          </p:nvPr>
        </p:nvSpPr>
        <p:spPr>
          <a:xfrm>
            <a:off x="6172200" y="2505075"/>
            <a:ext cx="5183188" cy="3684588"/>
          </a:xfrm>
        </p:spPr>
        <p:txBody>
          <a:bodyPr/>
          <a:lstStyle>
            <a:lvl1pPr>
              <a:defRPr>
                <a:solidFill>
                  <a:schemeClr val="accent3">
                    <a:lumMod val="75000"/>
                  </a:schemeClr>
                </a:solidFill>
                <a:latin typeface="Arial" panose="020B0604020202020204" pitchFamily="34" charset="0"/>
                <a:cs typeface="Arial" panose="020B0604020202020204" pitchFamily="34" charset="0"/>
              </a:defRPr>
            </a:lvl1pPr>
            <a:lvl2pPr>
              <a:defRPr>
                <a:solidFill>
                  <a:schemeClr val="accent3">
                    <a:lumMod val="75000"/>
                  </a:schemeClr>
                </a:solidFill>
                <a:latin typeface="Arial" panose="020B0604020202020204" pitchFamily="34" charset="0"/>
                <a:cs typeface="Arial" panose="020B0604020202020204" pitchFamily="34" charset="0"/>
              </a:defRPr>
            </a:lvl2pPr>
            <a:lvl3pPr>
              <a:defRPr>
                <a:solidFill>
                  <a:schemeClr val="accent3">
                    <a:lumMod val="75000"/>
                  </a:schemeClr>
                </a:solidFill>
                <a:latin typeface="Arial" panose="020B0604020202020204" pitchFamily="34" charset="0"/>
                <a:cs typeface="Arial" panose="020B0604020202020204" pitchFamily="34" charset="0"/>
              </a:defRPr>
            </a:lvl3pPr>
            <a:lvl4pPr>
              <a:defRPr>
                <a:solidFill>
                  <a:schemeClr val="accent3">
                    <a:lumMod val="75000"/>
                  </a:schemeClr>
                </a:solidFill>
                <a:latin typeface="Arial" panose="020B0604020202020204" pitchFamily="34" charset="0"/>
                <a:cs typeface="Arial" panose="020B0604020202020204" pitchFamily="34" charset="0"/>
              </a:defRPr>
            </a:lvl4pPr>
            <a:lvl5pPr>
              <a:defRPr>
                <a:solidFill>
                  <a:schemeClr val="accent3">
                    <a:lumMod val="75000"/>
                  </a:schemeClr>
                </a:solidFill>
                <a:latin typeface="Arial" panose="020B0604020202020204" pitchFamily="34" charset="0"/>
                <a:cs typeface="Arial" panose="020B0604020202020204" pitchFamily="34" charset="0"/>
              </a:defRPr>
            </a:lvl5pPr>
          </a:lstStyle>
          <a:p>
            <a:pPr lvl="0"/>
            <a:r>
              <a:rPr lang="en-US" dirty="0" smtClean="0"/>
              <a:t>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Date Placeholder 6"/>
          <p:cNvSpPr>
            <a:spLocks noGrp="1"/>
          </p:cNvSpPr>
          <p:nvPr>
            <p:ph type="dt" sz="half" idx="10"/>
          </p:nvPr>
        </p:nvSpPr>
        <p:spPr/>
        <p:txBody>
          <a:bodyPr/>
          <a:lstStyle/>
          <a:p>
            <a:fld id="{D4005B0C-4849-4999-991A-84B15EFA3F17}" type="datetimeFigureOut">
              <a:rPr lang="en-US" smtClean="0"/>
              <a:t>12/12/2017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36732764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003255"/>
                </a:solidFill>
                <a:latin typeface="Arial" panose="020B0604020202020204" pitchFamily="34" charset="0"/>
                <a:cs typeface="Arial" panose="020B0604020202020204" pitchFamily="34" charset="0"/>
              </a:defRPr>
            </a:lvl1pPr>
          </a:lstStyle>
          <a:p>
            <a:r>
              <a:rPr lang="en-US" dirty="0" smtClean="0"/>
              <a:t>Click to edit Master title style</a:t>
            </a:r>
            <a:endParaRPr lang="en-US" dirty="0"/>
          </a:p>
        </p:txBody>
      </p:sp>
      <p:sp>
        <p:nvSpPr>
          <p:cNvPr id="3" name="Date Placeholder 2"/>
          <p:cNvSpPr>
            <a:spLocks noGrp="1"/>
          </p:cNvSpPr>
          <p:nvPr>
            <p:ph type="dt" sz="half" idx="10"/>
          </p:nvPr>
        </p:nvSpPr>
        <p:spPr/>
        <p:txBody>
          <a:bodyPr/>
          <a:lstStyle/>
          <a:p>
            <a:fld id="{D4005B0C-4849-4999-991A-84B15EFA3F17}" type="datetimeFigureOut">
              <a:rPr lang="en-US" smtClean="0"/>
              <a:t>12/12/2017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7EE1FD-8770-47E6-B54E-B98929320BA0}" type="slidenum">
              <a:rPr lang="en-US" smtClean="0"/>
              <a:t>‹#›</a:t>
            </a:fld>
            <a:endParaRPr lang="en-US"/>
          </a:p>
        </p:txBody>
      </p:sp>
    </p:spTree>
    <p:extLst>
      <p:ext uri="{BB962C8B-B14F-4D97-AF65-F5344CB8AC3E}">
        <p14:creationId xmlns:p14="http://schemas.microsoft.com/office/powerpoint/2010/main" val="116505198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1.jpeg"/><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1.xml"/><Relationship Id="rId13" Type="http://schemas.openxmlformats.org/officeDocument/2006/relationships/image" Target="../media/image2.jpeg"/><Relationship Id="rId3" Type="http://schemas.openxmlformats.org/officeDocument/2006/relationships/slideLayout" Target="../slideLayouts/slideLayout6.xml"/><Relationship Id="rId7" Type="http://schemas.openxmlformats.org/officeDocument/2006/relationships/slideLayout" Target="../slideLayouts/slideLayout10.xml"/><Relationship Id="rId12" Type="http://schemas.openxmlformats.org/officeDocument/2006/relationships/theme" Target="../theme/theme2.xml"/><Relationship Id="rId2" Type="http://schemas.openxmlformats.org/officeDocument/2006/relationships/slideLayout" Target="../slideLayouts/slideLayout5.xml"/><Relationship Id="rId1" Type="http://schemas.openxmlformats.org/officeDocument/2006/relationships/slideLayout" Target="../slideLayouts/slideLayout4.xml"/><Relationship Id="rId6" Type="http://schemas.openxmlformats.org/officeDocument/2006/relationships/slideLayout" Target="../slideLayouts/slideLayout9.xml"/><Relationship Id="rId11" Type="http://schemas.openxmlformats.org/officeDocument/2006/relationships/slideLayout" Target="../slideLayouts/slideLayout14.xml"/><Relationship Id="rId5" Type="http://schemas.openxmlformats.org/officeDocument/2006/relationships/slideLayout" Target="../slideLayouts/slideLayout8.xml"/><Relationship Id="rId10" Type="http://schemas.openxmlformats.org/officeDocument/2006/relationships/slideLayout" Target="../slideLayouts/slideLayout13.xml"/><Relationship Id="rId4" Type="http://schemas.openxmlformats.org/officeDocument/2006/relationships/slideLayout" Target="../slideLayouts/slideLayout7.xml"/><Relationship Id="rId9" Type="http://schemas.openxmlformats.org/officeDocument/2006/relationships/slideLayout" Target="../slideLayouts/slideLayout1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00C2BD1-A101-436C-8082-AEE2AC255A32}" type="datetimeFigureOut">
              <a:rPr lang="en-US" smtClean="0"/>
              <a:t>12/12/2017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A0AFC41-4849-4E30-B57E-5BA0202F0BC1}" type="slidenum">
              <a:rPr lang="en-US" smtClean="0"/>
              <a:t>‹#›</a:t>
            </a:fld>
            <a:endParaRPr lang="en-US"/>
          </a:p>
        </p:txBody>
      </p:sp>
      <p:pic>
        <p:nvPicPr>
          <p:cNvPr id="7" name="Picture 6"/>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0" y="0"/>
            <a:ext cx="12192382" cy="6858000"/>
          </a:xfrm>
          <a:prstGeom prst="rect">
            <a:avLst/>
          </a:prstGeom>
        </p:spPr>
      </p:pic>
    </p:spTree>
    <p:extLst>
      <p:ext uri="{BB962C8B-B14F-4D97-AF65-F5344CB8AC3E}">
        <p14:creationId xmlns:p14="http://schemas.microsoft.com/office/powerpoint/2010/main" val="74925108"/>
      </p:ext>
    </p:extLst>
  </p:cSld>
  <p:clrMap bg1="lt1" tx1="dk1" bg2="lt2" tx2="dk2" accent1="accent1" accent2="accent2" accent3="accent3" accent4="accent4" accent5="accent5" accent6="accent6" hlink="hlink" folHlink="folHlink"/>
  <p:sldLayoutIdLst>
    <p:sldLayoutId id="2147483649" r:id="rId1"/>
    <p:sldLayoutId id="2147483654" r:id="rId2"/>
    <p:sldLayoutId id="2147483655" r:id="rId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a:blip r:embed="rId13" cstate="print">
            <a:extLst>
              <a:ext uri="{28A0092B-C50C-407E-A947-70E740481C1C}">
                <a14:useLocalDpi xmlns:a14="http://schemas.microsoft.com/office/drawing/2010/main" val="0"/>
              </a:ext>
            </a:extLst>
          </a:blip>
          <a:stretch>
            <a:fillRect/>
          </a:stretch>
        </p:blipFill>
        <p:spPr>
          <a:xfrm>
            <a:off x="2133600" y="1200327"/>
            <a:ext cx="10058400" cy="5657673"/>
          </a:xfrm>
          <a:prstGeom prst="rect">
            <a:avLst/>
          </a:prstGeom>
        </p:spPr>
      </p:pic>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005B0C-4849-4999-991A-84B15EFA3F17}" type="datetimeFigureOut">
              <a:rPr lang="en-US" smtClean="0"/>
              <a:t>12/12/2017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7EE1FD-8770-47E6-B54E-B98929320BA0}" type="slidenum">
              <a:rPr lang="en-US" smtClean="0"/>
              <a:t>‹#›</a:t>
            </a:fld>
            <a:endParaRPr lang="en-US"/>
          </a:p>
        </p:txBody>
      </p:sp>
    </p:spTree>
    <p:extLst>
      <p:ext uri="{BB962C8B-B14F-4D97-AF65-F5344CB8AC3E}">
        <p14:creationId xmlns:p14="http://schemas.microsoft.com/office/powerpoint/2010/main" val="124544707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xml.rels><?xml version="1.0" encoding="UTF-8" standalone="yes"?>
<Relationships xmlns="http://schemas.openxmlformats.org/package/2006/relationships"><Relationship Id="rId3" Type="http://schemas.openxmlformats.org/officeDocument/2006/relationships/hyperlink" Target="http://w2.vatican.va/content/benedict-xvi/en/encyclicals/documents/hf_ben-xvi_enc_20090629_caritas-in-veritate.html" TargetMode="External"/><Relationship Id="rId2" Type="http://schemas.openxmlformats.org/officeDocument/2006/relationships/hyperlink" Target="http://w2.vatican.va/content/francesco/en/encyclicals/documents/papa-francesco_20150524_enciclica-laudato-si.html" TargetMode="External"/><Relationship Id="rId1" Type="http://schemas.openxmlformats.org/officeDocument/2006/relationships/slideLayout" Target="../slideLayouts/slideLayout5.xml"/><Relationship Id="rId5" Type="http://schemas.openxmlformats.org/officeDocument/2006/relationships/hyperlink" Target="http://www.usccb.org/bible/psalms/95" TargetMode="External"/><Relationship Id="rId4" Type="http://schemas.openxmlformats.org/officeDocument/2006/relationships/hyperlink" Target="https://online.cesa.catholic.edu.au/docushare/dsweb/Get/Document-28850/a3-On-Holy-Ground-SA.pdf"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712374" y="5031154"/>
            <a:ext cx="9144000" cy="1157717"/>
          </a:xfrm>
        </p:spPr>
        <p:txBody>
          <a:bodyPr anchor="ctr" anchorCtr="0">
            <a:normAutofit/>
          </a:bodyPr>
          <a:lstStyle/>
          <a:p>
            <a:pPr algn="l"/>
            <a:r>
              <a:rPr lang="en-AU" sz="4800" dirty="0" smtClean="0">
                <a:solidFill>
                  <a:srgbClr val="003255"/>
                </a:solidFill>
                <a:latin typeface="Arial" panose="020B0604020202020204" pitchFamily="34" charset="0"/>
                <a:cs typeface="Arial" panose="020B0604020202020204" pitchFamily="34" charset="0"/>
              </a:rPr>
              <a:t>Catholic Social Teaching</a:t>
            </a:r>
            <a:endParaRPr lang="en-US" sz="4800" dirty="0">
              <a:solidFill>
                <a:srgbClr val="003255"/>
              </a:solidFill>
              <a:latin typeface="Arial" panose="020B0604020202020204" pitchFamily="34" charset="0"/>
              <a:cs typeface="Arial" panose="020B0604020202020204" pitchFamily="34" charset="0"/>
            </a:endParaRPr>
          </a:p>
        </p:txBody>
      </p:sp>
      <p:sp>
        <p:nvSpPr>
          <p:cNvPr id="3" name="Subtitle 2"/>
          <p:cNvSpPr>
            <a:spLocks noGrp="1"/>
          </p:cNvSpPr>
          <p:nvPr>
            <p:ph type="subTitle" idx="1"/>
          </p:nvPr>
        </p:nvSpPr>
        <p:spPr>
          <a:xfrm>
            <a:off x="1747694" y="6257385"/>
            <a:ext cx="9144000" cy="512142"/>
          </a:xfrm>
        </p:spPr>
        <p:txBody>
          <a:bodyPr/>
          <a:lstStyle/>
          <a:p>
            <a:pPr algn="l"/>
            <a:r>
              <a:rPr lang="en-AU" dirty="0" smtClean="0">
                <a:solidFill>
                  <a:srgbClr val="47C3D3"/>
                </a:solidFill>
                <a:latin typeface="Arial" panose="020B0604020202020204" pitchFamily="34" charset="0"/>
                <a:cs typeface="Arial" panose="020B0604020202020204" pitchFamily="34" charset="0"/>
              </a:rPr>
              <a:t>Care for God’s Creation</a:t>
            </a:r>
            <a:endParaRPr lang="en-US" dirty="0">
              <a:solidFill>
                <a:srgbClr val="47C3D3"/>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83954267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pPr lvl="1"/>
            <a:r>
              <a:rPr lang="en-US" sz="4400" dirty="0" smtClean="0">
                <a:solidFill>
                  <a:srgbClr val="003255"/>
                </a:solidFill>
                <a:latin typeface="Arial"/>
                <a:cs typeface="Arial"/>
              </a:rPr>
              <a:t>Care </a:t>
            </a:r>
            <a:r>
              <a:rPr lang="en-US" sz="4400" dirty="0">
                <a:solidFill>
                  <a:srgbClr val="003255"/>
                </a:solidFill>
                <a:latin typeface="Arial"/>
                <a:cs typeface="Arial"/>
              </a:rPr>
              <a:t>for God's </a:t>
            </a:r>
            <a:r>
              <a:rPr lang="en-US" sz="4400" dirty="0" smtClean="0">
                <a:solidFill>
                  <a:srgbClr val="003255"/>
                </a:solidFill>
                <a:latin typeface="Arial"/>
                <a:cs typeface="Arial"/>
              </a:rPr>
              <a:t>Creation</a:t>
            </a:r>
            <a:endParaRPr lang="en-US" sz="4400" dirty="0">
              <a:solidFill>
                <a:srgbClr val="003255"/>
              </a:solidFill>
              <a:latin typeface="Arial"/>
              <a:cs typeface="Arial"/>
            </a:endParaRPr>
          </a:p>
        </p:txBody>
      </p:sp>
      <p:sp>
        <p:nvSpPr>
          <p:cNvPr id="3" name="Content Placeholder 2"/>
          <p:cNvSpPr>
            <a:spLocks noGrp="1"/>
          </p:cNvSpPr>
          <p:nvPr>
            <p:ph idx="1"/>
          </p:nvPr>
        </p:nvSpPr>
        <p:spPr>
          <a:xfrm>
            <a:off x="838200" y="1825624"/>
            <a:ext cx="10149216" cy="4685707"/>
          </a:xfrm>
        </p:spPr>
        <p:txBody>
          <a:bodyPr>
            <a:noAutofit/>
          </a:bodyPr>
          <a:lstStyle/>
          <a:p>
            <a:pPr>
              <a:lnSpc>
                <a:spcPct val="110000"/>
              </a:lnSpc>
            </a:pPr>
            <a:r>
              <a:rPr lang="en-US" sz="1600" dirty="0" smtClean="0">
                <a:latin typeface="Arial"/>
                <a:cs typeface="Arial"/>
              </a:rPr>
              <a:t>The Church </a:t>
            </a:r>
            <a:r>
              <a:rPr lang="en-US" sz="1600" dirty="0">
                <a:latin typeface="Arial"/>
                <a:cs typeface="Arial"/>
              </a:rPr>
              <a:t>has produced numerous social encyclicals. Each letter reaffirms </a:t>
            </a:r>
            <a:r>
              <a:rPr lang="en-US" sz="1600" dirty="0" smtClean="0">
                <a:latin typeface="Arial"/>
                <a:cs typeface="Arial"/>
              </a:rPr>
              <a:t>previous </a:t>
            </a:r>
            <a:r>
              <a:rPr lang="en-US" sz="1600" dirty="0">
                <a:latin typeface="Arial"/>
                <a:cs typeface="Arial"/>
              </a:rPr>
              <a:t>encyclicals whilst putting forward new principles and ideas reflecting the changing nature of society and the world. In more recent years in reading “signs of the times” it has turned its attention to care for God’s creation</a:t>
            </a:r>
            <a:r>
              <a:rPr lang="en-US" sz="1600" dirty="0" smtClean="0">
                <a:latin typeface="Arial"/>
                <a:cs typeface="Arial"/>
              </a:rPr>
              <a:t>.</a:t>
            </a:r>
          </a:p>
          <a:p>
            <a:pPr>
              <a:lnSpc>
                <a:spcPct val="110000"/>
              </a:lnSpc>
            </a:pPr>
            <a:r>
              <a:rPr lang="en-US" sz="1600" dirty="0" smtClean="0">
                <a:latin typeface="Arial"/>
                <a:cs typeface="Arial"/>
              </a:rPr>
              <a:t>In </a:t>
            </a:r>
            <a:r>
              <a:rPr lang="en-US" sz="1600" dirty="0">
                <a:latin typeface="Arial"/>
                <a:cs typeface="Arial"/>
              </a:rPr>
              <a:t>January 2001 St John Paul called us to an ‘ecological conversion’</a:t>
            </a:r>
            <a:r>
              <a:rPr lang="en-US" sz="1600" dirty="0" smtClean="0">
                <a:latin typeface="Arial"/>
                <a:cs typeface="Arial"/>
              </a:rPr>
              <a:t>. What did he mean by this ecological conversion? Pope Francis suggests that we all </a:t>
            </a:r>
            <a:r>
              <a:rPr lang="en-US" sz="1600" dirty="0">
                <a:latin typeface="Arial"/>
                <a:cs typeface="Arial"/>
              </a:rPr>
              <a:t>need is an “ecological conversion”, whereby the effects of </a:t>
            </a:r>
            <a:r>
              <a:rPr lang="en-US" sz="1600" dirty="0" smtClean="0">
                <a:latin typeface="Arial"/>
                <a:cs typeface="Arial"/>
              </a:rPr>
              <a:t>our </a:t>
            </a:r>
            <a:r>
              <a:rPr lang="en-US" sz="1600" dirty="0">
                <a:latin typeface="Arial"/>
                <a:cs typeface="Arial"/>
              </a:rPr>
              <a:t>encounter with Jesus Christ become evident in their relationship with the world around them. Living our vocation to be protectors of God’s handiwork is essential to a life of virtue; it is not an optional or a secondary aspect of our Christian experience. (</a:t>
            </a:r>
            <a:r>
              <a:rPr lang="en-US" sz="1600" dirty="0" smtClean="0">
                <a:latin typeface="Arial"/>
                <a:cs typeface="Arial"/>
              </a:rPr>
              <a:t>217)</a:t>
            </a:r>
            <a:r>
              <a:rPr lang="en-US" sz="1600" baseline="30000" dirty="0" smtClean="0">
                <a:latin typeface="Arial"/>
                <a:cs typeface="Arial"/>
              </a:rPr>
              <a:t>1</a:t>
            </a:r>
          </a:p>
          <a:p>
            <a:pPr>
              <a:lnSpc>
                <a:spcPct val="110000"/>
              </a:lnSpc>
            </a:pPr>
            <a:r>
              <a:rPr lang="en-US" sz="1600" dirty="0">
                <a:latin typeface="Arial"/>
                <a:cs typeface="Arial"/>
              </a:rPr>
              <a:t>Pope </a:t>
            </a:r>
            <a:r>
              <a:rPr lang="en-US" sz="1600" dirty="0" smtClean="0">
                <a:latin typeface="Arial"/>
                <a:cs typeface="Arial"/>
              </a:rPr>
              <a:t>Benedict </a:t>
            </a:r>
            <a:r>
              <a:rPr lang="en-US" sz="1600" dirty="0">
                <a:latin typeface="Arial"/>
                <a:cs typeface="Arial"/>
              </a:rPr>
              <a:t>XVI believed </a:t>
            </a:r>
            <a:endParaRPr lang="en-US" sz="1600" dirty="0" smtClean="0">
              <a:latin typeface="Arial"/>
              <a:cs typeface="Arial"/>
            </a:endParaRPr>
          </a:p>
          <a:p>
            <a:pPr marL="457200" lvl="1" indent="0">
              <a:lnSpc>
                <a:spcPct val="110000"/>
              </a:lnSpc>
              <a:buNone/>
            </a:pPr>
            <a:r>
              <a:rPr lang="en-US" sz="1600" dirty="0" smtClean="0">
                <a:solidFill>
                  <a:srgbClr val="47C3D3"/>
                </a:solidFill>
                <a:latin typeface="Arial"/>
                <a:cs typeface="Arial"/>
              </a:rPr>
              <a:t>‘”</a:t>
            </a:r>
            <a:r>
              <a:rPr lang="en-US" sz="1600" i="1" dirty="0" smtClean="0">
                <a:solidFill>
                  <a:srgbClr val="47C3D3"/>
                </a:solidFill>
                <a:latin typeface="Arial"/>
                <a:cs typeface="Arial"/>
              </a:rPr>
              <a:t>The </a:t>
            </a:r>
            <a:r>
              <a:rPr lang="en-US" sz="1600" i="1" dirty="0">
                <a:solidFill>
                  <a:srgbClr val="47C3D3"/>
                </a:solidFill>
                <a:latin typeface="Arial"/>
                <a:cs typeface="Arial"/>
              </a:rPr>
              <a:t>Church has a responsibility towards creation and she must assert this responsibility in the public sphere. In so doing, she </a:t>
            </a:r>
            <a:r>
              <a:rPr lang="en-US" sz="1600" i="1" dirty="0" smtClean="0">
                <a:solidFill>
                  <a:srgbClr val="47C3D3"/>
                </a:solidFill>
                <a:latin typeface="Arial"/>
                <a:cs typeface="Arial"/>
              </a:rPr>
              <a:t>must </a:t>
            </a:r>
            <a:r>
              <a:rPr lang="en-US" sz="1600" i="1" dirty="0">
                <a:solidFill>
                  <a:srgbClr val="47C3D3"/>
                </a:solidFill>
                <a:latin typeface="Arial"/>
                <a:cs typeface="Arial"/>
              </a:rPr>
              <a:t>assert this responsibility in the public sphere. In so doing, she must defend not only earth, water and air as gifts of creation that belong to </a:t>
            </a:r>
            <a:r>
              <a:rPr lang="en-US" sz="1600" i="1" dirty="0" smtClean="0">
                <a:solidFill>
                  <a:srgbClr val="47C3D3"/>
                </a:solidFill>
                <a:latin typeface="Arial"/>
                <a:cs typeface="Arial"/>
              </a:rPr>
              <a:t>everyone.”</a:t>
            </a:r>
            <a:r>
              <a:rPr lang="en-US" sz="1600" baseline="30000" dirty="0" smtClean="0">
                <a:solidFill>
                  <a:srgbClr val="47C3D3"/>
                </a:solidFill>
                <a:latin typeface="Arial"/>
                <a:cs typeface="Arial"/>
              </a:rPr>
              <a:t>2</a:t>
            </a:r>
          </a:p>
          <a:p>
            <a:pPr marL="0" indent="0">
              <a:lnSpc>
                <a:spcPct val="110000"/>
              </a:lnSpc>
              <a:buNone/>
            </a:pPr>
            <a:r>
              <a:rPr lang="en-US" sz="1600" dirty="0">
                <a:latin typeface="Arial"/>
                <a:cs typeface="Arial"/>
              </a:rPr>
              <a:t/>
            </a:r>
            <a:br>
              <a:rPr lang="en-US" sz="1600" dirty="0">
                <a:latin typeface="Arial"/>
                <a:cs typeface="Arial"/>
              </a:rPr>
            </a:br>
            <a:endParaRPr lang="en-US" sz="1600" baseline="30000" dirty="0">
              <a:latin typeface="Arial"/>
              <a:cs typeface="Arial"/>
            </a:endParaRPr>
          </a:p>
          <a:p>
            <a:pPr>
              <a:lnSpc>
                <a:spcPct val="110000"/>
              </a:lnSpc>
            </a:pPr>
            <a:endParaRPr lang="en-US" sz="1500" dirty="0" smtClean="0">
              <a:latin typeface="Arial"/>
              <a:cs typeface="Arial"/>
            </a:endParaRPr>
          </a:p>
        </p:txBody>
      </p:sp>
    </p:spTree>
    <p:extLst>
      <p:ext uri="{BB962C8B-B14F-4D97-AF65-F5344CB8AC3E}">
        <p14:creationId xmlns:p14="http://schemas.microsoft.com/office/powerpoint/2010/main" val="31952773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Care for God's c</a:t>
            </a:r>
            <a:r>
              <a:rPr lang="en-US" dirty="0" smtClean="0"/>
              <a:t>reation and schools</a:t>
            </a:r>
            <a:endParaRPr lang="en-US" dirty="0"/>
          </a:p>
        </p:txBody>
      </p:sp>
      <p:sp>
        <p:nvSpPr>
          <p:cNvPr id="3" name="Content Placeholder 2"/>
          <p:cNvSpPr>
            <a:spLocks noGrp="1"/>
          </p:cNvSpPr>
          <p:nvPr>
            <p:ph idx="1"/>
          </p:nvPr>
        </p:nvSpPr>
        <p:spPr>
          <a:xfrm>
            <a:off x="838200" y="1825625"/>
            <a:ext cx="10088735" cy="4351338"/>
          </a:xfrm>
        </p:spPr>
        <p:txBody>
          <a:bodyPr>
            <a:noAutofit/>
          </a:bodyPr>
          <a:lstStyle/>
          <a:p>
            <a:pPr algn="just"/>
            <a:r>
              <a:rPr lang="en-US" sz="1800" dirty="0">
                <a:latin typeface="Arial"/>
                <a:cs typeface="Arial"/>
              </a:rPr>
              <a:t>An education in ecological responsibility is urgent: responsibility for oneself, for others, and for the earth. This education cannot be rooted in mere sentiment or empty wishes. Its purpose cannot be ideological or political. It must not be based on a rejection of the modern world or a vague desire to return to some "paradise </a:t>
            </a:r>
            <a:r>
              <a:rPr lang="en-US" sz="1800" dirty="0" smtClean="0">
                <a:latin typeface="Arial"/>
                <a:cs typeface="Arial"/>
              </a:rPr>
              <a:t>lost </a:t>
            </a:r>
            <a:r>
              <a:rPr lang="en-US" sz="1800" dirty="0">
                <a:latin typeface="Arial"/>
                <a:cs typeface="Arial"/>
              </a:rPr>
              <a:t>. </a:t>
            </a:r>
            <a:endParaRPr lang="en-US" sz="1800" dirty="0" smtClean="0">
              <a:latin typeface="Arial"/>
              <a:cs typeface="Arial"/>
            </a:endParaRPr>
          </a:p>
          <a:p>
            <a:pPr algn="just"/>
            <a:r>
              <a:rPr lang="en-US" sz="1800" dirty="0" smtClean="0">
                <a:latin typeface="Arial"/>
                <a:cs typeface="Arial"/>
              </a:rPr>
              <a:t>Instead</a:t>
            </a:r>
            <a:r>
              <a:rPr lang="en-US" sz="1800" dirty="0">
                <a:latin typeface="Arial"/>
                <a:cs typeface="Arial"/>
              </a:rPr>
              <a:t>, a true education in responsibility entails a genuine conversion in ways of thought and behaviour. Churches and religious bodies, </a:t>
            </a:r>
            <a:r>
              <a:rPr lang="en-US" sz="1800" dirty="0" smtClean="0">
                <a:latin typeface="Arial"/>
                <a:cs typeface="Arial"/>
              </a:rPr>
              <a:t>non-government </a:t>
            </a:r>
            <a:r>
              <a:rPr lang="en-US" sz="1800" dirty="0">
                <a:latin typeface="Arial"/>
                <a:cs typeface="Arial"/>
              </a:rPr>
              <a:t>and </a:t>
            </a:r>
            <a:r>
              <a:rPr lang="en-US" sz="1800" dirty="0" smtClean="0">
                <a:latin typeface="Arial"/>
                <a:cs typeface="Arial"/>
              </a:rPr>
              <a:t>government organisations</a:t>
            </a:r>
            <a:r>
              <a:rPr lang="en-US" sz="1800" dirty="0">
                <a:latin typeface="Arial"/>
                <a:cs typeface="Arial"/>
              </a:rPr>
              <a:t>, indeed all members of society, have a precise role to play in such education. </a:t>
            </a:r>
            <a:endParaRPr lang="en-US" sz="1800" dirty="0" smtClean="0">
              <a:latin typeface="Arial"/>
              <a:cs typeface="Arial"/>
            </a:endParaRPr>
          </a:p>
          <a:p>
            <a:pPr algn="just"/>
            <a:r>
              <a:rPr lang="en-US" sz="1800" dirty="0" smtClean="0">
                <a:latin typeface="Arial"/>
                <a:cs typeface="Arial"/>
              </a:rPr>
              <a:t>The </a:t>
            </a:r>
            <a:r>
              <a:rPr lang="en-US" sz="1800" dirty="0">
                <a:latin typeface="Arial"/>
                <a:cs typeface="Arial"/>
              </a:rPr>
              <a:t>first educator, however, is the family, where the child learns to respect his neighbour and to love </a:t>
            </a:r>
            <a:r>
              <a:rPr lang="en-US" sz="1800" dirty="0" smtClean="0">
                <a:latin typeface="Arial"/>
                <a:cs typeface="Arial"/>
              </a:rPr>
              <a:t>nature.</a:t>
            </a:r>
            <a:r>
              <a:rPr lang="en-US" sz="1800" baseline="30000" dirty="0" smtClean="0">
                <a:latin typeface="Arial"/>
                <a:cs typeface="Arial"/>
              </a:rPr>
              <a:t>3</a:t>
            </a:r>
          </a:p>
          <a:p>
            <a:pPr algn="just"/>
            <a:endParaRPr lang="en-US" sz="2000" baseline="30000" dirty="0">
              <a:latin typeface="Arial"/>
              <a:cs typeface="Arial"/>
            </a:endParaRPr>
          </a:p>
          <a:p>
            <a:endParaRPr lang="en-US" sz="2000" dirty="0">
              <a:latin typeface="Arial"/>
              <a:cs typeface="Arial"/>
            </a:endParaRPr>
          </a:p>
        </p:txBody>
      </p:sp>
    </p:spTree>
    <p:extLst>
      <p:ext uri="{BB962C8B-B14F-4D97-AF65-F5344CB8AC3E}">
        <p14:creationId xmlns:p14="http://schemas.microsoft.com/office/powerpoint/2010/main" val="34658313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Responding to the call</a:t>
            </a:r>
            <a:endParaRPr lang="en-US" dirty="0"/>
          </a:p>
        </p:txBody>
      </p:sp>
      <p:sp>
        <p:nvSpPr>
          <p:cNvPr id="3" name="Content Placeholder 2"/>
          <p:cNvSpPr>
            <a:spLocks noGrp="1"/>
          </p:cNvSpPr>
          <p:nvPr>
            <p:ph idx="1"/>
          </p:nvPr>
        </p:nvSpPr>
        <p:spPr>
          <a:xfrm>
            <a:off x="838200" y="1825625"/>
            <a:ext cx="10169377" cy="4351338"/>
          </a:xfrm>
        </p:spPr>
        <p:txBody>
          <a:bodyPr>
            <a:normAutofit/>
          </a:bodyPr>
          <a:lstStyle/>
          <a:p>
            <a:r>
              <a:rPr lang="en-US" sz="1800" dirty="0">
                <a:latin typeface="Arial"/>
                <a:cs typeface="Arial"/>
              </a:rPr>
              <a:t>In responding to the call for education the Bishops in SA </a:t>
            </a:r>
            <a:r>
              <a:rPr lang="en-US" sz="1800" dirty="0" smtClean="0">
                <a:latin typeface="Arial"/>
                <a:cs typeface="Arial"/>
              </a:rPr>
              <a:t>asked: </a:t>
            </a:r>
          </a:p>
          <a:p>
            <a:pPr marL="457200" lvl="1" indent="0">
              <a:buNone/>
            </a:pPr>
            <a:r>
              <a:rPr lang="en-US" sz="1800" i="1" dirty="0" smtClean="0">
                <a:latin typeface="Arial"/>
                <a:cs typeface="Arial"/>
              </a:rPr>
              <a:t>“</a:t>
            </a:r>
            <a:r>
              <a:rPr lang="en-US" sz="1800" i="1" dirty="0">
                <a:latin typeface="Arial"/>
                <a:cs typeface="Arial"/>
              </a:rPr>
              <a:t>school communities to respond to the challenge presented by ‘On Holy Ground.’ This ecological vision document encompasses all aspects of Catholic education, from the classroom curriculum to the ethical use of resources. It provides opportunities for communities to be active participants in the call to care for the earth.” </a:t>
            </a:r>
            <a:r>
              <a:rPr lang="en-US" sz="1800" baseline="30000" dirty="0">
                <a:latin typeface="Arial"/>
                <a:cs typeface="Arial"/>
              </a:rPr>
              <a:t>4 </a:t>
            </a:r>
          </a:p>
          <a:p>
            <a:r>
              <a:rPr lang="en-US" sz="1800" dirty="0">
                <a:latin typeface="Arial"/>
                <a:cs typeface="Arial"/>
              </a:rPr>
              <a:t>In response </a:t>
            </a:r>
            <a:r>
              <a:rPr lang="en-US" sz="1800" dirty="0" smtClean="0">
                <a:latin typeface="Arial"/>
                <a:cs typeface="Arial"/>
              </a:rPr>
              <a:t>Catholic Education South Australia </a:t>
            </a:r>
            <a:r>
              <a:rPr lang="en-US" sz="1800" dirty="0">
                <a:latin typeface="Arial"/>
                <a:cs typeface="Arial"/>
              </a:rPr>
              <a:t>has asked schools to </a:t>
            </a:r>
            <a:r>
              <a:rPr lang="en-US" sz="1800" dirty="0" smtClean="0">
                <a:latin typeface="Arial"/>
                <a:cs typeface="Arial"/>
              </a:rPr>
              <a:t>demonstrate </a:t>
            </a:r>
            <a:r>
              <a:rPr lang="en-US" sz="1800" dirty="0">
                <a:latin typeface="Arial"/>
                <a:cs typeface="Arial"/>
              </a:rPr>
              <a:t>a commitment to ecological conversion and sustainability. </a:t>
            </a:r>
            <a:r>
              <a:rPr lang="en-US" sz="1800" baseline="30000" dirty="0">
                <a:latin typeface="Arial"/>
                <a:cs typeface="Arial"/>
              </a:rPr>
              <a:t>5</a:t>
            </a:r>
          </a:p>
          <a:p>
            <a:endParaRPr lang="en-US" sz="2000" dirty="0"/>
          </a:p>
        </p:txBody>
      </p:sp>
    </p:spTree>
    <p:extLst>
      <p:ext uri="{BB962C8B-B14F-4D97-AF65-F5344CB8AC3E}">
        <p14:creationId xmlns:p14="http://schemas.microsoft.com/office/powerpoint/2010/main" val="285538937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Scriptural reflection</a:t>
            </a:r>
            <a:endParaRPr lang="en-US" dirty="0"/>
          </a:p>
        </p:txBody>
      </p:sp>
      <p:sp>
        <p:nvSpPr>
          <p:cNvPr id="3" name="Content Placeholder 2"/>
          <p:cNvSpPr>
            <a:spLocks noGrp="1"/>
          </p:cNvSpPr>
          <p:nvPr>
            <p:ph idx="1"/>
          </p:nvPr>
        </p:nvSpPr>
        <p:spPr>
          <a:xfrm>
            <a:off x="838200" y="1825625"/>
            <a:ext cx="9504084" cy="4351338"/>
          </a:xfrm>
        </p:spPr>
        <p:txBody>
          <a:bodyPr>
            <a:normAutofit/>
          </a:bodyPr>
          <a:lstStyle/>
          <a:p>
            <a:pPr marL="0" indent="0">
              <a:buNone/>
            </a:pPr>
            <a:r>
              <a:rPr lang="en-US" sz="1800" i="1" dirty="0" smtClean="0">
                <a:solidFill>
                  <a:srgbClr val="47C3D3"/>
                </a:solidFill>
                <a:latin typeface="Arial"/>
                <a:cs typeface="Arial"/>
              </a:rPr>
              <a:t>Come</a:t>
            </a:r>
            <a:r>
              <a:rPr lang="en-US" sz="1800" i="1" dirty="0">
                <a:solidFill>
                  <a:srgbClr val="47C3D3"/>
                </a:solidFill>
                <a:latin typeface="Arial"/>
                <a:cs typeface="Arial"/>
              </a:rPr>
              <a:t>, let us sing joyfully to the LORD; cry out to the rock of our salvation. Let us come before him with a song of praise, joyfully sing out our psalms. For the LORD is the great God, the great king over all gods,</a:t>
            </a:r>
            <a:r>
              <a:rPr lang="en-US" sz="1800" b="1" i="1" baseline="30000" dirty="0">
                <a:solidFill>
                  <a:srgbClr val="47C3D3"/>
                </a:solidFill>
                <a:latin typeface="Arial"/>
                <a:cs typeface="Arial"/>
              </a:rPr>
              <a:t> </a:t>
            </a:r>
            <a:r>
              <a:rPr lang="en-US" sz="1800" i="1" dirty="0">
                <a:solidFill>
                  <a:srgbClr val="47C3D3"/>
                </a:solidFill>
                <a:latin typeface="Arial"/>
                <a:cs typeface="Arial"/>
              </a:rPr>
              <a:t>Whose hand holds the depths of the earth; who owns the tops of the mountains. The sea and dry land belong to God, who made them, formed them by hand. Enter, let us bow down in worship; let us kneel before the LORD who made us. For he is our God, we are the people he shepherds, the sheep in his hands.</a:t>
            </a:r>
          </a:p>
          <a:p>
            <a:pPr marL="0" indent="0">
              <a:buNone/>
            </a:pPr>
            <a:r>
              <a:rPr lang="en-US" sz="1800" i="1" dirty="0" smtClean="0">
                <a:solidFill>
                  <a:srgbClr val="47C3D3"/>
                </a:solidFill>
                <a:latin typeface="Arial"/>
                <a:cs typeface="Arial"/>
              </a:rPr>
              <a:t>Oh</a:t>
            </a:r>
            <a:r>
              <a:rPr lang="en-US" sz="1800" i="1" dirty="0">
                <a:solidFill>
                  <a:srgbClr val="47C3D3"/>
                </a:solidFill>
                <a:latin typeface="Arial"/>
                <a:cs typeface="Arial"/>
              </a:rPr>
              <a:t>, that today you would hear his voice: Do not harden your hearts… </a:t>
            </a:r>
            <a:endParaRPr lang="en-US" sz="1800" i="1" dirty="0" smtClean="0">
              <a:solidFill>
                <a:srgbClr val="47C3D3"/>
              </a:solidFill>
              <a:latin typeface="Arial"/>
              <a:cs typeface="Arial"/>
            </a:endParaRPr>
          </a:p>
          <a:p>
            <a:pPr marL="0" indent="0">
              <a:buNone/>
            </a:pPr>
            <a:r>
              <a:rPr lang="en-US" sz="1800" i="1" dirty="0" smtClean="0">
                <a:solidFill>
                  <a:srgbClr val="47C3D3"/>
                </a:solidFill>
                <a:latin typeface="Arial"/>
                <a:cs typeface="Arial"/>
              </a:rPr>
              <a:t>[</a:t>
            </a:r>
            <a:r>
              <a:rPr lang="pt-BR" sz="1800" i="1" dirty="0" smtClean="0">
                <a:solidFill>
                  <a:srgbClr val="47C3D3"/>
                </a:solidFill>
                <a:latin typeface="Arial"/>
                <a:cs typeface="Arial"/>
              </a:rPr>
              <a:t>Psalm 95:1‑8</a:t>
            </a:r>
            <a:r>
              <a:rPr lang="en-US" sz="1800" i="1" dirty="0" smtClean="0">
                <a:solidFill>
                  <a:srgbClr val="47C3D3"/>
                </a:solidFill>
                <a:latin typeface="Arial"/>
                <a:cs typeface="Arial"/>
              </a:rPr>
              <a:t>]</a:t>
            </a:r>
            <a:r>
              <a:rPr lang="en-US" sz="1800" i="1" baseline="30000" dirty="0" smtClean="0">
                <a:solidFill>
                  <a:srgbClr val="47C3D3"/>
                </a:solidFill>
                <a:latin typeface="Arial"/>
                <a:cs typeface="Arial"/>
              </a:rPr>
              <a:t>6</a:t>
            </a:r>
            <a:endParaRPr lang="en-US" sz="1800" i="1" baseline="30000" dirty="0">
              <a:solidFill>
                <a:srgbClr val="47C3D3"/>
              </a:solidFill>
              <a:latin typeface="Arial"/>
              <a:cs typeface="Arial"/>
            </a:endParaRPr>
          </a:p>
        </p:txBody>
      </p:sp>
    </p:spTree>
    <p:extLst>
      <p:ext uri="{BB962C8B-B14F-4D97-AF65-F5344CB8AC3E}">
        <p14:creationId xmlns:p14="http://schemas.microsoft.com/office/powerpoint/2010/main" val="14413549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AU" dirty="0" smtClean="0"/>
              <a:t>Doing theology</a:t>
            </a:r>
            <a:endParaRPr lang="en-US" dirty="0"/>
          </a:p>
        </p:txBody>
      </p:sp>
      <p:sp>
        <p:nvSpPr>
          <p:cNvPr id="3" name="Content Placeholder 2"/>
          <p:cNvSpPr>
            <a:spLocks noGrp="1"/>
          </p:cNvSpPr>
          <p:nvPr>
            <p:ph idx="1"/>
          </p:nvPr>
        </p:nvSpPr>
        <p:spPr>
          <a:xfrm>
            <a:off x="838200" y="1550503"/>
            <a:ext cx="9645206" cy="5121055"/>
          </a:xfrm>
        </p:spPr>
        <p:txBody>
          <a:bodyPr>
            <a:noAutofit/>
          </a:bodyPr>
          <a:lstStyle/>
          <a:p>
            <a:pPr marL="0" indent="0">
              <a:buNone/>
            </a:pPr>
            <a:r>
              <a:rPr lang="en-US" sz="1600" b="1" dirty="0">
                <a:solidFill>
                  <a:srgbClr val="003255"/>
                </a:solidFill>
              </a:rPr>
              <a:t>See</a:t>
            </a:r>
            <a:r>
              <a:rPr lang="en-US" sz="1600" dirty="0">
                <a:solidFill>
                  <a:srgbClr val="003255"/>
                </a:solidFill>
              </a:rPr>
              <a:t/>
            </a:r>
            <a:br>
              <a:rPr lang="en-US" sz="1600" dirty="0">
                <a:solidFill>
                  <a:srgbClr val="003255"/>
                </a:solidFill>
              </a:rPr>
            </a:br>
            <a:endParaRPr lang="en-US" sz="1600" dirty="0">
              <a:solidFill>
                <a:srgbClr val="003255"/>
              </a:solidFill>
            </a:endParaRPr>
          </a:p>
          <a:p>
            <a:r>
              <a:rPr lang="en-US" sz="1600" dirty="0" smtClean="0">
                <a:latin typeface="Arial"/>
                <a:cs typeface="Arial"/>
              </a:rPr>
              <a:t>What are we doing as a school to to care for the earth and how are we providing an ethical framework for the community?</a:t>
            </a:r>
          </a:p>
          <a:p>
            <a:r>
              <a:rPr lang="en-US" sz="1600" dirty="0" smtClean="0">
                <a:latin typeface="Arial"/>
                <a:cs typeface="Arial"/>
              </a:rPr>
              <a:t>What are our successes? </a:t>
            </a:r>
            <a:endParaRPr lang="en-US" sz="1600" dirty="0">
              <a:latin typeface="Arial"/>
              <a:cs typeface="Arial"/>
            </a:endParaRPr>
          </a:p>
          <a:p>
            <a:pPr marL="0" indent="0">
              <a:buNone/>
            </a:pPr>
            <a:r>
              <a:rPr lang="en-US" sz="1600" b="1" dirty="0" smtClean="0">
                <a:solidFill>
                  <a:srgbClr val="003255"/>
                </a:solidFill>
              </a:rPr>
              <a:t>Judge</a:t>
            </a:r>
            <a:endParaRPr lang="en-US" sz="1600" b="1" dirty="0"/>
          </a:p>
          <a:p>
            <a:r>
              <a:rPr lang="en-US" sz="1600" dirty="0" smtClean="0">
                <a:latin typeface="Arial"/>
                <a:cs typeface="Arial"/>
              </a:rPr>
              <a:t>What </a:t>
            </a:r>
            <a:r>
              <a:rPr lang="en-US" sz="1600" dirty="0">
                <a:latin typeface="Arial"/>
                <a:cs typeface="Arial"/>
              </a:rPr>
              <a:t>is your current view on the idea of ecological conversion?</a:t>
            </a:r>
          </a:p>
          <a:p>
            <a:r>
              <a:rPr lang="en-US" sz="1600" i="1" dirty="0" smtClean="0">
                <a:latin typeface="Arial"/>
                <a:cs typeface="Arial"/>
              </a:rPr>
              <a:t>“Oh</a:t>
            </a:r>
            <a:r>
              <a:rPr lang="en-US" sz="1600" i="1" dirty="0">
                <a:latin typeface="Arial"/>
                <a:cs typeface="Arial"/>
              </a:rPr>
              <a:t>, that today you would hear his voice: Do not harden your hearts</a:t>
            </a:r>
            <a:r>
              <a:rPr lang="en-US" sz="1600" i="1" dirty="0" smtClean="0">
                <a:latin typeface="Arial"/>
                <a:cs typeface="Arial"/>
              </a:rPr>
              <a:t>…” </a:t>
            </a:r>
            <a:r>
              <a:rPr lang="en-US" sz="1600" dirty="0">
                <a:latin typeface="Arial"/>
                <a:cs typeface="Arial"/>
              </a:rPr>
              <a:t>w</a:t>
            </a:r>
            <a:r>
              <a:rPr lang="en-US" sz="1600" dirty="0" smtClean="0">
                <a:latin typeface="Arial"/>
                <a:cs typeface="Arial"/>
              </a:rPr>
              <a:t>here might our hearts be hardened when we </a:t>
            </a:r>
            <a:r>
              <a:rPr lang="en-US" sz="1600" dirty="0">
                <a:latin typeface="Arial"/>
                <a:cs typeface="Arial"/>
              </a:rPr>
              <a:t>consider ecological conversion?</a:t>
            </a:r>
          </a:p>
          <a:p>
            <a:pPr marL="0" indent="0">
              <a:buNone/>
            </a:pPr>
            <a:r>
              <a:rPr lang="en-US" sz="1600" b="1" dirty="0" smtClean="0">
                <a:solidFill>
                  <a:srgbClr val="003255"/>
                </a:solidFill>
              </a:rPr>
              <a:t>Act</a:t>
            </a:r>
            <a:endParaRPr lang="en-US" sz="1600" dirty="0"/>
          </a:p>
          <a:p>
            <a:r>
              <a:rPr lang="en-US" sz="1600" dirty="0" smtClean="0">
                <a:latin typeface="Arial"/>
                <a:cs typeface="Arial"/>
              </a:rPr>
              <a:t>In </a:t>
            </a:r>
            <a:r>
              <a:rPr lang="en-US" sz="1600" dirty="0">
                <a:latin typeface="Arial"/>
                <a:cs typeface="Arial"/>
              </a:rPr>
              <a:t>considering our successes in this </a:t>
            </a:r>
            <a:r>
              <a:rPr lang="en-US" sz="1600" dirty="0" smtClean="0">
                <a:latin typeface="Arial"/>
                <a:cs typeface="Arial"/>
              </a:rPr>
              <a:t>area, </a:t>
            </a:r>
            <a:r>
              <a:rPr lang="en-US" sz="1600" dirty="0">
                <a:latin typeface="Arial"/>
                <a:cs typeface="Arial"/>
              </a:rPr>
              <a:t>what might we do to enhance our commitment to care for the earth?</a:t>
            </a:r>
          </a:p>
          <a:p>
            <a:r>
              <a:rPr lang="en-US" sz="1600" dirty="0" smtClean="0">
                <a:latin typeface="Arial"/>
                <a:cs typeface="Arial"/>
              </a:rPr>
              <a:t>What </a:t>
            </a:r>
            <a:r>
              <a:rPr lang="en-US" sz="1600" dirty="0">
                <a:latin typeface="Arial"/>
                <a:cs typeface="Arial"/>
              </a:rPr>
              <a:t>steps might </a:t>
            </a:r>
            <a:r>
              <a:rPr lang="en-US" sz="1600" dirty="0" smtClean="0">
                <a:latin typeface="Arial"/>
                <a:cs typeface="Arial"/>
              </a:rPr>
              <a:t>you and or the board </a:t>
            </a:r>
            <a:r>
              <a:rPr lang="en-US" sz="1600" dirty="0">
                <a:latin typeface="Arial"/>
                <a:cs typeface="Arial"/>
              </a:rPr>
              <a:t>take to increase your understanding of ecological conversion?</a:t>
            </a:r>
          </a:p>
          <a:p>
            <a:r>
              <a:rPr lang="en-US" sz="1600" dirty="0" smtClean="0">
                <a:latin typeface="Arial"/>
                <a:cs typeface="Arial"/>
              </a:rPr>
              <a:t>Conduct an audit to identify environmental areas of the school that do and do not reflect the </a:t>
            </a:r>
            <a:br>
              <a:rPr lang="en-US" sz="1600" dirty="0" smtClean="0">
                <a:latin typeface="Arial"/>
                <a:cs typeface="Arial"/>
              </a:rPr>
            </a:br>
            <a:r>
              <a:rPr lang="en-US" sz="1600" dirty="0" smtClean="0">
                <a:latin typeface="Arial"/>
                <a:cs typeface="Arial"/>
              </a:rPr>
              <a:t>beauty of creation?</a:t>
            </a:r>
          </a:p>
        </p:txBody>
      </p:sp>
    </p:spTree>
    <p:extLst>
      <p:ext uri="{BB962C8B-B14F-4D97-AF65-F5344CB8AC3E}">
        <p14:creationId xmlns:p14="http://schemas.microsoft.com/office/powerpoint/2010/main" val="57812872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References</a:t>
            </a:r>
            <a:endParaRPr lang="en-US" dirty="0"/>
          </a:p>
        </p:txBody>
      </p:sp>
      <p:sp>
        <p:nvSpPr>
          <p:cNvPr id="3" name="Content Placeholder 2"/>
          <p:cNvSpPr>
            <a:spLocks noGrp="1"/>
          </p:cNvSpPr>
          <p:nvPr>
            <p:ph idx="1"/>
          </p:nvPr>
        </p:nvSpPr>
        <p:spPr/>
        <p:txBody>
          <a:bodyPr>
            <a:normAutofit/>
          </a:bodyPr>
          <a:lstStyle/>
          <a:p>
            <a:pPr marL="342900" indent="-342900">
              <a:buFont typeface="Arial"/>
              <a:buAutoNum type="arabicPlain"/>
            </a:pPr>
            <a:endParaRPr lang="en-US" sz="2000" dirty="0" smtClean="0">
              <a:latin typeface="Arial"/>
              <a:cs typeface="Arial"/>
              <a:hlinkClick r:id="rId2"/>
            </a:endParaRPr>
          </a:p>
          <a:p>
            <a:pPr marL="342900" indent="-342900">
              <a:buFont typeface="Arial"/>
              <a:buAutoNum type="arabicPlain"/>
            </a:pPr>
            <a:r>
              <a:rPr lang="en-US" sz="2000" dirty="0" smtClean="0">
                <a:latin typeface="Arial"/>
                <a:cs typeface="Arial"/>
                <a:hlinkClick r:id="rId3"/>
              </a:rPr>
              <a:t>Caritas </a:t>
            </a:r>
            <a:r>
              <a:rPr lang="en-US" sz="2000" dirty="0">
                <a:latin typeface="Arial"/>
                <a:cs typeface="Arial"/>
                <a:hlinkClick r:id="rId3"/>
              </a:rPr>
              <a:t>In </a:t>
            </a:r>
            <a:r>
              <a:rPr lang="en-US" sz="2000" dirty="0" smtClean="0">
                <a:latin typeface="Arial"/>
                <a:cs typeface="Arial"/>
                <a:hlinkClick r:id="rId3"/>
              </a:rPr>
              <a:t>Veritate </a:t>
            </a:r>
            <a:r>
              <a:rPr lang="en-US" sz="2000" dirty="0">
                <a:latin typeface="Arial"/>
                <a:cs typeface="Arial"/>
                <a:hlinkClick r:id="rId3"/>
              </a:rPr>
              <a:t>[On Integral Human Development in Charity and Truth] </a:t>
            </a:r>
            <a:r>
              <a:rPr lang="en-US" sz="2000" dirty="0" smtClean="0">
                <a:latin typeface="Arial"/>
                <a:cs typeface="Arial"/>
                <a:hlinkClick r:id="rId3"/>
              </a:rPr>
              <a:t>2009 Pope Benedict XVI</a:t>
            </a:r>
            <a:r>
              <a:rPr lang="en-US" sz="2000" dirty="0" smtClean="0">
                <a:latin typeface="Arial"/>
                <a:cs typeface="Arial"/>
              </a:rPr>
              <a:t>, </a:t>
            </a:r>
            <a:r>
              <a:rPr lang="en-US" sz="2000" dirty="0" smtClean="0">
                <a:latin typeface="Arial"/>
                <a:cs typeface="Arial"/>
              </a:rPr>
              <a:t>n.51</a:t>
            </a:r>
          </a:p>
          <a:p>
            <a:pPr marL="342900" indent="-342900">
              <a:buFont typeface="Arial"/>
              <a:buAutoNum type="arabicPlain"/>
            </a:pPr>
            <a:r>
              <a:rPr lang="en-US" sz="2000" dirty="0" err="1">
                <a:latin typeface="Arial"/>
                <a:cs typeface="Arial"/>
                <a:hlinkClick r:id="rId2"/>
              </a:rPr>
              <a:t>Laudato</a:t>
            </a:r>
            <a:r>
              <a:rPr lang="en-US" sz="2000" dirty="0">
                <a:latin typeface="Arial"/>
                <a:cs typeface="Arial"/>
                <a:hlinkClick r:id="rId2"/>
              </a:rPr>
              <a:t> Si (On Care For Our Common Home) Pope Francis 2015</a:t>
            </a:r>
            <a:r>
              <a:rPr lang="en-US" sz="2000" dirty="0">
                <a:latin typeface="Arial"/>
                <a:cs typeface="Arial"/>
              </a:rPr>
              <a:t>, n.14</a:t>
            </a:r>
          </a:p>
          <a:p>
            <a:pPr marL="342900" indent="-342900">
              <a:buFont typeface="Arial"/>
              <a:buAutoNum type="arabicPlain"/>
            </a:pPr>
            <a:endParaRPr lang="en-US" sz="2000" dirty="0">
              <a:latin typeface="Arial"/>
              <a:cs typeface="Arial"/>
            </a:endParaRPr>
          </a:p>
          <a:p>
            <a:pPr marL="342900" lvl="0" indent="-342900">
              <a:buFont typeface="Arial"/>
              <a:buAutoNum type="arabicPlain"/>
            </a:pPr>
            <a:r>
              <a:rPr lang="en-US" sz="2000" dirty="0" smtClean="0">
                <a:latin typeface="Arial"/>
                <a:cs typeface="Arial"/>
                <a:hlinkClick r:id="rId4"/>
              </a:rPr>
              <a:t>CESA, 2010, On Holy Ground</a:t>
            </a:r>
            <a:r>
              <a:rPr lang="en-US" sz="2000" dirty="0" smtClean="0">
                <a:latin typeface="Arial"/>
                <a:cs typeface="Arial"/>
              </a:rPr>
              <a:t>: An ecological Vision for Catholic Education in South Australia</a:t>
            </a:r>
          </a:p>
          <a:p>
            <a:pPr marL="342900" lvl="0" indent="-342900">
              <a:buFont typeface="Arial"/>
              <a:buAutoNum type="arabicPlain"/>
            </a:pPr>
            <a:r>
              <a:rPr lang="en-US" sz="2000" dirty="0" smtClean="0">
                <a:solidFill>
                  <a:prstClr val="black"/>
                </a:solidFill>
                <a:latin typeface="Arial"/>
                <a:cs typeface="Arial"/>
              </a:rPr>
              <a:t>Psalm 95:5-8a </a:t>
            </a:r>
            <a:r>
              <a:rPr lang="en-US" sz="2000" dirty="0" smtClean="0">
                <a:solidFill>
                  <a:prstClr val="black"/>
                </a:solidFill>
                <a:latin typeface="Arial"/>
                <a:cs typeface="Arial"/>
                <a:hlinkClick r:id="rId5"/>
              </a:rPr>
              <a:t>(The New American Bible, Revised Edition)</a:t>
            </a:r>
            <a:endParaRPr lang="en-US" sz="2000" dirty="0" smtClean="0">
              <a:solidFill>
                <a:prstClr val="black"/>
              </a:solidFill>
              <a:latin typeface="Arial"/>
              <a:cs typeface="Arial"/>
            </a:endParaRPr>
          </a:p>
          <a:p>
            <a:pPr marL="342900" lvl="0" indent="-342900">
              <a:buFont typeface="Arial"/>
              <a:buAutoNum type="arabicPlain"/>
            </a:pPr>
            <a:endParaRPr lang="en-US" sz="2000" dirty="0" smtClean="0">
              <a:solidFill>
                <a:prstClr val="black"/>
              </a:solidFill>
              <a:latin typeface="Arial"/>
              <a:cs typeface="Arial"/>
            </a:endParaRPr>
          </a:p>
          <a:p>
            <a:pPr marL="342900" lvl="0" indent="-342900">
              <a:buFont typeface="Arial"/>
              <a:buAutoNum type="arabicPlain"/>
            </a:pPr>
            <a:endParaRPr lang="en-US" sz="2000" dirty="0" smtClean="0">
              <a:solidFill>
                <a:prstClr val="black"/>
              </a:solidFill>
              <a:latin typeface="Arial"/>
              <a:cs typeface="Arial"/>
            </a:endParaRPr>
          </a:p>
          <a:p>
            <a:pPr marL="342900" lvl="0" indent="-342900">
              <a:buFont typeface="Arial"/>
              <a:buAutoNum type="arabicPlain"/>
            </a:pPr>
            <a:endParaRPr lang="en-US" sz="2000" dirty="0">
              <a:solidFill>
                <a:prstClr val="black"/>
              </a:solidFill>
              <a:latin typeface="Arial"/>
              <a:cs typeface="Arial"/>
            </a:endParaRPr>
          </a:p>
          <a:p>
            <a:pPr marL="0" indent="0">
              <a:buNone/>
            </a:pPr>
            <a:endParaRPr lang="en-US" sz="2000" dirty="0" smtClean="0">
              <a:latin typeface="Arial"/>
              <a:cs typeface="Arial"/>
            </a:endParaRPr>
          </a:p>
          <a:p>
            <a:endParaRPr lang="en-US" sz="2000" dirty="0">
              <a:latin typeface="Arial"/>
              <a:cs typeface="Arial"/>
            </a:endParaRPr>
          </a:p>
        </p:txBody>
      </p:sp>
    </p:spTree>
    <p:extLst>
      <p:ext uri="{BB962C8B-B14F-4D97-AF65-F5344CB8AC3E}">
        <p14:creationId xmlns:p14="http://schemas.microsoft.com/office/powerpoint/2010/main" val="5182797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572</TotalTime>
  <Words>530</Words>
  <Application>Microsoft Office PowerPoint</Application>
  <PresentationFormat>Widescreen</PresentationFormat>
  <Paragraphs>41</Paragraphs>
  <Slides>7</Slides>
  <Notes>0</Notes>
  <HiddenSlides>0</HiddenSlides>
  <MMClips>0</MMClips>
  <ScaleCrop>false</ScaleCrop>
  <HeadingPairs>
    <vt:vector size="6" baseType="variant">
      <vt:variant>
        <vt:lpstr>Fonts Used</vt:lpstr>
      </vt:variant>
      <vt:variant>
        <vt:i4>3</vt:i4>
      </vt:variant>
      <vt:variant>
        <vt:lpstr>Theme</vt:lpstr>
      </vt:variant>
      <vt:variant>
        <vt:i4>2</vt:i4>
      </vt:variant>
      <vt:variant>
        <vt:lpstr>Slide Titles</vt:lpstr>
      </vt:variant>
      <vt:variant>
        <vt:i4>7</vt:i4>
      </vt:variant>
    </vt:vector>
  </HeadingPairs>
  <TitlesOfParts>
    <vt:vector size="12" baseType="lpstr">
      <vt:lpstr>Arial</vt:lpstr>
      <vt:lpstr>Calibri</vt:lpstr>
      <vt:lpstr>Calibri Light</vt:lpstr>
      <vt:lpstr>Office Theme</vt:lpstr>
      <vt:lpstr>Custom Design</vt:lpstr>
      <vt:lpstr>Catholic Social Teaching</vt:lpstr>
      <vt:lpstr>Care for God's Creation</vt:lpstr>
      <vt:lpstr>Care for God's creation and schools</vt:lpstr>
      <vt:lpstr>Responding to the call</vt:lpstr>
      <vt:lpstr>Scriptural reflection</vt:lpstr>
      <vt:lpstr>Doing theology</vt:lpstr>
      <vt:lpstr>References</vt:lpstr>
    </vt:vector>
  </TitlesOfParts>
  <Company>Catholic Education South Australia</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Testing Title</dc:title>
  <dc:creator>Evans Siobhan (CESA)</dc:creator>
  <cp:lastModifiedBy>Bator, Deanna (CESA)</cp:lastModifiedBy>
  <cp:revision>25</cp:revision>
  <dcterms:created xsi:type="dcterms:W3CDTF">2017-10-03T00:07:06Z</dcterms:created>
  <dcterms:modified xsi:type="dcterms:W3CDTF">2017-12-12T04:08:40Z</dcterms:modified>
</cp:coreProperties>
</file>